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6" r:id="rId3"/>
    <p:sldId id="262" r:id="rId4"/>
    <p:sldId id="263" r:id="rId5"/>
    <p:sldId id="264" r:id="rId6"/>
    <p:sldId id="265" r:id="rId7"/>
    <p:sldId id="266" r:id="rId8"/>
    <p:sldId id="267" r:id="rId9"/>
    <p:sldId id="268" r:id="rId10"/>
    <p:sldId id="269" r:id="rId11"/>
    <p:sldId id="270" r:id="rId12"/>
    <p:sldId id="271" r:id="rId13"/>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92" y="-9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989C4-2DBA-4119-B16D-7D4C67C6770C}" type="datetimeFigureOut">
              <a:rPr lang="en-US" smtClean="0"/>
              <a:t>11/21/2012</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F74500-E9BC-4653-861F-4243980C5FFC}" type="slidenum">
              <a:rPr lang="en-US" smtClean="0"/>
              <a:t>‹#›</a:t>
            </a:fld>
            <a:endParaRPr lang="en-US"/>
          </a:p>
        </p:txBody>
      </p:sp>
    </p:spTree>
    <p:extLst>
      <p:ext uri="{BB962C8B-B14F-4D97-AF65-F5344CB8AC3E}">
        <p14:creationId xmlns:p14="http://schemas.microsoft.com/office/powerpoint/2010/main" val="10008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7</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9</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10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t>11</a:t>
            </a:fld>
            <a:endParaRPr lang="en-US"/>
          </a:p>
        </p:txBody>
      </p:sp>
    </p:spTree>
    <p:extLst>
      <p:ext uri="{BB962C8B-B14F-4D97-AF65-F5344CB8AC3E}">
        <p14:creationId xmlns:p14="http://schemas.microsoft.com/office/powerpoint/2010/main" val="297212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AD417A-835C-4C91-83FC-7EFA50C9E5E5}" type="datetime1">
              <a:rPr lang="en-US" smtClean="0"/>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410930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35E444-6F26-41E8-92E4-1998E0301F9D}" type="datetime1">
              <a:rPr lang="en-US" smtClean="0"/>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2203340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CD7186-3B14-4B6A-A8F1-FF7E6772EC90}" type="datetime1">
              <a:rPr lang="en-US" smtClean="0"/>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2787680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3A9647-15CB-439A-8522-D9592F6F5C7F}" type="datetime1">
              <a:rPr lang="en-US" smtClean="0"/>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880868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E7DCE3-74CA-4F58-ADD5-4498BC088DBC}" type="datetime1">
              <a:rPr lang="en-US" smtClean="0"/>
              <a:t>11/21/2012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9348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11A0DB-3F14-48F9-874B-F131C3CCCA7E}" type="datetime1">
              <a:rPr lang="en-US" smtClean="0"/>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4184350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42EEBD-9A78-4C41-9124-C3141108D9DB}" type="datetime1">
              <a:rPr lang="en-US" smtClean="0"/>
              <a:t>11/21/2012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1349411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A8E74D-49FF-4F6D-9566-A7D72D8588CC}" type="datetime1">
              <a:rPr lang="en-US" smtClean="0"/>
              <a:t>11/21/2012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2742443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C5F71F-3344-416D-9F25-832974637EBB}" type="datetime1">
              <a:rPr lang="en-US" smtClean="0"/>
              <a:t>11/21/2012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3975500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2B6813-85C1-4093-8EF6-9935C98A7DE6}" type="datetime1">
              <a:rPr lang="en-US" smtClean="0"/>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3875402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7AD55-570A-4787-955A-1EC232D9601D}" type="datetime1">
              <a:rPr lang="en-US" smtClean="0"/>
              <a:t>11/21/2012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t>‹#›</a:t>
            </a:fld>
            <a:endParaRPr lang="en-US"/>
          </a:p>
        </p:txBody>
      </p:sp>
    </p:spTree>
    <p:extLst>
      <p:ext uri="{BB962C8B-B14F-4D97-AF65-F5344CB8AC3E}">
        <p14:creationId xmlns:p14="http://schemas.microsoft.com/office/powerpoint/2010/main" val="3417416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9D4DB771-4639-48FF-B722-33FDF5693707}" type="datetime1">
              <a:rPr lang="en-US" smtClean="0"/>
              <a:t>11/21/2012</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BFF117EF-9718-4423-89B7-490956680319}" type="slidenum">
              <a:rPr lang="en-US" smtClean="0"/>
              <a:t>‹#›</a:t>
            </a:fld>
            <a:endParaRPr lang="en-US"/>
          </a:p>
        </p:txBody>
      </p:sp>
    </p:spTree>
    <p:extLst>
      <p:ext uri="{BB962C8B-B14F-4D97-AF65-F5344CB8AC3E}">
        <p14:creationId xmlns:p14="http://schemas.microsoft.com/office/powerpoint/2010/main" val="4178096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2032000"/>
            <a:ext cx="5257800" cy="369332"/>
          </a:xfrm>
          <a:prstGeom prst="rect">
            <a:avLst/>
          </a:prstGeom>
          <a:noFill/>
        </p:spPr>
        <p:txBody>
          <a:bodyPr wrap="square" rtlCol="0">
            <a:spAutoFit/>
          </a:bodyPr>
          <a:lstStyle/>
          <a:p>
            <a:pPr algn="ctr"/>
            <a:r>
              <a:rPr lang="en-US" dirty="0" smtClean="0"/>
              <a:t>A1.1.1 Operations with Real Numbers and Expressions</a:t>
            </a:r>
            <a:endParaRPr lang="en-US" dirty="0"/>
          </a:p>
        </p:txBody>
      </p:sp>
      <p:sp>
        <p:nvSpPr>
          <p:cNvPr id="3" name="Slide Number Placeholder 2"/>
          <p:cNvSpPr>
            <a:spLocks noGrp="1"/>
          </p:cNvSpPr>
          <p:nvPr>
            <p:ph type="sldNum" sz="quarter" idx="12"/>
          </p:nvPr>
        </p:nvSpPr>
        <p:spPr/>
        <p:txBody>
          <a:bodyPr/>
          <a:lstStyle/>
          <a:p>
            <a:fld id="{BFF117EF-9718-4423-89B7-490956680319}" type="slidenum">
              <a:rPr lang="en-US" smtClean="0"/>
              <a:t>1</a:t>
            </a:fld>
            <a:endParaRPr lang="en-US"/>
          </a:p>
        </p:txBody>
      </p:sp>
    </p:spTree>
    <p:extLst>
      <p:ext uri="{BB962C8B-B14F-4D97-AF65-F5344CB8AC3E}">
        <p14:creationId xmlns:p14="http://schemas.microsoft.com/office/powerpoint/2010/main" val="148695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248400" cy="4247317"/>
          </a:xfrm>
          <a:prstGeom prst="rect">
            <a:avLst/>
          </a:prstGeom>
        </p:spPr>
        <p:txBody>
          <a:bodyPr wrap="square">
            <a:spAutoFit/>
          </a:bodyPr>
          <a:lstStyle/>
          <a:p>
            <a:r>
              <a:rPr lang="en-US" dirty="0" smtClean="0"/>
              <a:t>14</a:t>
            </a:r>
            <a:r>
              <a:rPr lang="en-US" dirty="0" smtClean="0"/>
              <a:t>. </a:t>
            </a:r>
            <a:r>
              <a:rPr lang="en-US" dirty="0"/>
              <a:t>Francisco purchased </a:t>
            </a:r>
            <a:r>
              <a:rPr lang="en-US" i="1" dirty="0"/>
              <a:t>x </a:t>
            </a:r>
            <a:r>
              <a:rPr lang="en-US" dirty="0"/>
              <a:t>hot dogs and </a:t>
            </a:r>
            <a:r>
              <a:rPr lang="en-US" i="1" dirty="0"/>
              <a:t>y </a:t>
            </a:r>
            <a:r>
              <a:rPr lang="en-US" dirty="0" smtClean="0"/>
              <a:t>hamburgers at </a:t>
            </a:r>
            <a:r>
              <a:rPr lang="en-US" dirty="0"/>
              <a:t>a baseball game. He spent a total of $10. </a:t>
            </a:r>
            <a:r>
              <a:rPr lang="en-US" dirty="0" smtClean="0"/>
              <a:t>The equation </a:t>
            </a:r>
            <a:r>
              <a:rPr lang="en-US" dirty="0"/>
              <a:t>below describes the relationship </a:t>
            </a:r>
            <a:r>
              <a:rPr lang="en-US" dirty="0" smtClean="0"/>
              <a:t>between the </a:t>
            </a:r>
            <a:r>
              <a:rPr lang="en-US" dirty="0"/>
              <a:t>number of hot dogs and the number </a:t>
            </a:r>
            <a:r>
              <a:rPr lang="en-US" dirty="0" smtClean="0"/>
              <a:t>of hamburgers </a:t>
            </a:r>
            <a:r>
              <a:rPr lang="en-US" dirty="0"/>
              <a:t>purchased.</a:t>
            </a:r>
          </a:p>
          <a:p>
            <a:r>
              <a:rPr lang="en-US" dirty="0" smtClean="0"/>
              <a:t>		3</a:t>
            </a:r>
            <a:r>
              <a:rPr lang="en-US" i="1" dirty="0" smtClean="0"/>
              <a:t>x </a:t>
            </a:r>
            <a:r>
              <a:rPr lang="en-US" dirty="0"/>
              <a:t>+ 4</a:t>
            </a:r>
            <a:r>
              <a:rPr lang="en-US" i="1" dirty="0"/>
              <a:t>y </a:t>
            </a:r>
            <a:r>
              <a:rPr lang="en-US" dirty="0"/>
              <a:t>= 10</a:t>
            </a:r>
          </a:p>
          <a:p>
            <a:r>
              <a:rPr lang="en-US" dirty="0"/>
              <a:t>The ordered pair (2, 1) is a solution of the </a:t>
            </a:r>
            <a:r>
              <a:rPr lang="en-US" dirty="0" smtClean="0"/>
              <a:t>equation. What </a:t>
            </a:r>
            <a:r>
              <a:rPr lang="en-US" dirty="0"/>
              <a:t>does the solution (2, 1) represent</a:t>
            </a:r>
            <a:r>
              <a:rPr lang="en-US" dirty="0" smtClean="0"/>
              <a:t>?</a:t>
            </a:r>
          </a:p>
          <a:p>
            <a:endParaRPr lang="en-US" dirty="0"/>
          </a:p>
          <a:p>
            <a:r>
              <a:rPr lang="en-US" dirty="0" smtClean="0"/>
              <a:t>A.  Hamburgers </a:t>
            </a:r>
            <a:r>
              <a:rPr lang="en-US" dirty="0"/>
              <a:t>cost 2 times as much as hot dogs</a:t>
            </a:r>
            <a:r>
              <a:rPr lang="en-US" dirty="0" smtClean="0"/>
              <a:t>.</a:t>
            </a:r>
          </a:p>
          <a:p>
            <a:endParaRPr lang="en-US" dirty="0"/>
          </a:p>
          <a:p>
            <a:r>
              <a:rPr lang="en-US" dirty="0"/>
              <a:t>B. Francisco purchased 2 hot dogs </a:t>
            </a:r>
            <a:r>
              <a:rPr lang="en-US" dirty="0" smtClean="0"/>
              <a:t>and 1 </a:t>
            </a:r>
            <a:r>
              <a:rPr lang="en-US" dirty="0"/>
              <a:t>hamburger</a:t>
            </a:r>
            <a:r>
              <a:rPr lang="en-US" dirty="0" smtClean="0"/>
              <a:t>.</a:t>
            </a:r>
          </a:p>
          <a:p>
            <a:endParaRPr lang="en-US" dirty="0"/>
          </a:p>
          <a:p>
            <a:r>
              <a:rPr lang="en-US" dirty="0"/>
              <a:t>C. Hot dogs cost $2 each and hamburgers </a:t>
            </a:r>
            <a:r>
              <a:rPr lang="en-US" dirty="0" smtClean="0"/>
              <a:t>cost $1 </a:t>
            </a:r>
            <a:r>
              <a:rPr lang="en-US" dirty="0"/>
              <a:t>each</a:t>
            </a:r>
            <a:r>
              <a:rPr lang="en-US" dirty="0" smtClean="0"/>
              <a:t>.</a:t>
            </a:r>
          </a:p>
          <a:p>
            <a:endParaRPr lang="en-US" dirty="0"/>
          </a:p>
          <a:p>
            <a:r>
              <a:rPr lang="en-US" dirty="0"/>
              <a:t>D. Francisco spent $2 on hot dogs and $1 </a:t>
            </a:r>
            <a:r>
              <a:rPr lang="en-US" dirty="0" smtClean="0"/>
              <a:t>on hamburgers</a:t>
            </a:r>
            <a:r>
              <a:rPr lang="en-US" dirty="0"/>
              <a:t>.</a:t>
            </a:r>
          </a:p>
        </p:txBody>
      </p:sp>
      <p:sp>
        <p:nvSpPr>
          <p:cNvPr id="2" name="TextBox 1"/>
          <p:cNvSpPr txBox="1"/>
          <p:nvPr/>
        </p:nvSpPr>
        <p:spPr>
          <a:xfrm>
            <a:off x="457200" y="4572001"/>
            <a:ext cx="6248400" cy="4247317"/>
          </a:xfrm>
          <a:prstGeom prst="rect">
            <a:avLst/>
          </a:prstGeom>
          <a:noFill/>
        </p:spPr>
        <p:txBody>
          <a:bodyPr wrap="square" rtlCol="0">
            <a:spAutoFit/>
          </a:bodyPr>
          <a:lstStyle/>
          <a:p>
            <a:r>
              <a:rPr lang="en-US" dirty="0" smtClean="0"/>
              <a:t>15. </a:t>
            </a:r>
            <a:r>
              <a:rPr lang="en-US" dirty="0"/>
              <a:t>Anna burned 15 calories per minute running </a:t>
            </a:r>
            <a:r>
              <a:rPr lang="en-US" dirty="0" smtClean="0"/>
              <a:t>for </a:t>
            </a:r>
            <a:r>
              <a:rPr lang="en-US" i="1" dirty="0" smtClean="0"/>
              <a:t>x </a:t>
            </a:r>
            <a:r>
              <a:rPr lang="en-US" dirty="0"/>
              <a:t>minutes and 10 calories per minute hiking </a:t>
            </a:r>
            <a:r>
              <a:rPr lang="en-US" dirty="0" smtClean="0"/>
              <a:t>for </a:t>
            </a:r>
            <a:r>
              <a:rPr lang="en-US" i="1" dirty="0" smtClean="0"/>
              <a:t>y </a:t>
            </a:r>
            <a:r>
              <a:rPr lang="en-US" dirty="0"/>
              <a:t>minutes. She spent a total of 60 minutes </a:t>
            </a:r>
            <a:r>
              <a:rPr lang="en-US" dirty="0" smtClean="0"/>
              <a:t>running and </a:t>
            </a:r>
            <a:r>
              <a:rPr lang="en-US" dirty="0"/>
              <a:t>hiking and burned 700 calories. The system </a:t>
            </a:r>
            <a:r>
              <a:rPr lang="en-US" dirty="0" smtClean="0"/>
              <a:t>of equations </a:t>
            </a:r>
            <a:r>
              <a:rPr lang="en-US" dirty="0"/>
              <a:t>shown below can be used to determine</a:t>
            </a:r>
          </a:p>
          <a:p>
            <a:r>
              <a:rPr lang="en-US" dirty="0"/>
              <a:t>how much time Anna spent on each exercise.</a:t>
            </a:r>
          </a:p>
          <a:p>
            <a:r>
              <a:rPr lang="en-US" dirty="0" smtClean="0"/>
              <a:t>		15</a:t>
            </a:r>
            <a:r>
              <a:rPr lang="en-US" i="1" dirty="0" smtClean="0"/>
              <a:t>x </a:t>
            </a:r>
            <a:r>
              <a:rPr lang="en-US" dirty="0"/>
              <a:t>+ 10</a:t>
            </a:r>
            <a:r>
              <a:rPr lang="en-US" i="1" dirty="0"/>
              <a:t>y </a:t>
            </a:r>
            <a:r>
              <a:rPr lang="en-US" dirty="0"/>
              <a:t>= 700</a:t>
            </a:r>
          </a:p>
          <a:p>
            <a:r>
              <a:rPr lang="en-US" i="1" dirty="0" smtClean="0"/>
              <a:t>		x </a:t>
            </a:r>
            <a:r>
              <a:rPr lang="en-US" dirty="0"/>
              <a:t>+ </a:t>
            </a:r>
            <a:r>
              <a:rPr lang="en-US" i="1" dirty="0"/>
              <a:t>y </a:t>
            </a:r>
            <a:r>
              <a:rPr lang="en-US" dirty="0"/>
              <a:t>= </a:t>
            </a:r>
            <a:r>
              <a:rPr lang="en-US" dirty="0" smtClean="0"/>
              <a:t>60</a:t>
            </a:r>
          </a:p>
          <a:p>
            <a:r>
              <a:rPr lang="en-US" dirty="0" smtClean="0"/>
              <a:t>What </a:t>
            </a:r>
            <a:r>
              <a:rPr lang="en-US" dirty="0"/>
              <a:t>is the value of </a:t>
            </a:r>
            <a:r>
              <a:rPr lang="en-US" i="1" dirty="0"/>
              <a:t>x</a:t>
            </a:r>
            <a:r>
              <a:rPr lang="en-US" dirty="0"/>
              <a:t>, the minutes Anna </a:t>
            </a:r>
            <a:r>
              <a:rPr lang="en-US" dirty="0" smtClean="0"/>
              <a:t>spent running</a:t>
            </a:r>
            <a:r>
              <a:rPr lang="en-US" dirty="0"/>
              <a:t>?</a:t>
            </a:r>
          </a:p>
          <a:p>
            <a:r>
              <a:rPr lang="en-US" dirty="0" smtClean="0"/>
              <a:t>A. 10 </a:t>
            </a:r>
          </a:p>
          <a:p>
            <a:endParaRPr lang="en-US" dirty="0"/>
          </a:p>
          <a:p>
            <a:r>
              <a:rPr lang="en-US" dirty="0"/>
              <a:t>B. </a:t>
            </a:r>
            <a:r>
              <a:rPr lang="en-US" dirty="0" smtClean="0"/>
              <a:t>20</a:t>
            </a:r>
          </a:p>
          <a:p>
            <a:endParaRPr lang="en-US" dirty="0"/>
          </a:p>
          <a:p>
            <a:r>
              <a:rPr lang="en-US" dirty="0"/>
              <a:t>C. </a:t>
            </a:r>
            <a:r>
              <a:rPr lang="en-US" dirty="0" smtClean="0"/>
              <a:t>30</a:t>
            </a:r>
          </a:p>
          <a:p>
            <a:endParaRPr lang="en-US" dirty="0"/>
          </a:p>
          <a:p>
            <a:r>
              <a:rPr lang="en-US" dirty="0"/>
              <a:t>D. 40</a:t>
            </a:r>
            <a:r>
              <a:rPr lang="en-US" dirty="0" smtClean="0"/>
              <a:t> </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10</a:t>
            </a:fld>
            <a:endParaRPr lang="en-US"/>
          </a:p>
        </p:txBody>
      </p:sp>
    </p:spTree>
    <p:extLst>
      <p:ext uri="{BB962C8B-B14F-4D97-AF65-F5344CB8AC3E}">
        <p14:creationId xmlns:p14="http://schemas.microsoft.com/office/powerpoint/2010/main" val="794556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248400" cy="4524315"/>
          </a:xfrm>
          <a:prstGeom prst="rect">
            <a:avLst/>
          </a:prstGeom>
        </p:spPr>
        <p:txBody>
          <a:bodyPr wrap="square">
            <a:spAutoFit/>
          </a:bodyPr>
          <a:lstStyle/>
          <a:p>
            <a:r>
              <a:rPr lang="en-US" dirty="0" smtClean="0"/>
              <a:t>16</a:t>
            </a:r>
            <a:r>
              <a:rPr lang="en-US" dirty="0" smtClean="0"/>
              <a:t>. </a:t>
            </a:r>
            <a:r>
              <a:rPr lang="en-US" dirty="0"/>
              <a:t>Samantha and Maria purchased flowers. </a:t>
            </a:r>
            <a:r>
              <a:rPr lang="en-US" dirty="0" smtClean="0"/>
              <a:t>Samantha purchased </a:t>
            </a:r>
            <a:r>
              <a:rPr lang="en-US" dirty="0"/>
              <a:t>5 roses for </a:t>
            </a:r>
            <a:r>
              <a:rPr lang="en-US" i="1" dirty="0"/>
              <a:t>x </a:t>
            </a:r>
            <a:r>
              <a:rPr lang="en-US" dirty="0"/>
              <a:t>dollars each and 4 </a:t>
            </a:r>
            <a:r>
              <a:rPr lang="en-US" dirty="0" smtClean="0"/>
              <a:t>daisies for </a:t>
            </a:r>
            <a:r>
              <a:rPr lang="en-US" i="1" dirty="0"/>
              <a:t>y </a:t>
            </a:r>
            <a:r>
              <a:rPr lang="en-US" dirty="0"/>
              <a:t>dollars each and spent $32 on the </a:t>
            </a:r>
            <a:r>
              <a:rPr lang="en-US" dirty="0" smtClean="0"/>
              <a:t>flowers.  Maria </a:t>
            </a:r>
            <a:r>
              <a:rPr lang="en-US" dirty="0"/>
              <a:t>purchased 1 rose for </a:t>
            </a:r>
            <a:r>
              <a:rPr lang="en-US" i="1" dirty="0"/>
              <a:t>x </a:t>
            </a:r>
            <a:r>
              <a:rPr lang="en-US" dirty="0"/>
              <a:t>dollars and 6 </a:t>
            </a:r>
            <a:r>
              <a:rPr lang="en-US" dirty="0" smtClean="0"/>
              <a:t>daisies for </a:t>
            </a:r>
            <a:r>
              <a:rPr lang="en-US" i="1" dirty="0"/>
              <a:t>y </a:t>
            </a:r>
            <a:r>
              <a:rPr lang="en-US" dirty="0"/>
              <a:t>dollars each and spent $22. The system </a:t>
            </a:r>
            <a:r>
              <a:rPr lang="en-US" dirty="0" smtClean="0"/>
              <a:t>of equations </a:t>
            </a:r>
            <a:r>
              <a:rPr lang="en-US" dirty="0"/>
              <a:t>shown below represents this situation.</a:t>
            </a:r>
          </a:p>
          <a:p>
            <a:r>
              <a:rPr lang="en-US" dirty="0" smtClean="0"/>
              <a:t>		5</a:t>
            </a:r>
            <a:r>
              <a:rPr lang="en-US" i="1" dirty="0" smtClean="0"/>
              <a:t>x </a:t>
            </a:r>
            <a:r>
              <a:rPr lang="en-US" dirty="0"/>
              <a:t>+ 4</a:t>
            </a:r>
            <a:r>
              <a:rPr lang="en-US" i="1" dirty="0"/>
              <a:t>y </a:t>
            </a:r>
            <a:r>
              <a:rPr lang="en-US" dirty="0"/>
              <a:t>= 32</a:t>
            </a:r>
          </a:p>
          <a:p>
            <a:r>
              <a:rPr lang="en-US" i="1" dirty="0" smtClean="0"/>
              <a:t>		x </a:t>
            </a:r>
            <a:r>
              <a:rPr lang="en-US" dirty="0"/>
              <a:t>+ 6</a:t>
            </a:r>
            <a:r>
              <a:rPr lang="en-US" i="1" dirty="0"/>
              <a:t>y </a:t>
            </a:r>
            <a:r>
              <a:rPr lang="en-US" dirty="0"/>
              <a:t>= </a:t>
            </a:r>
            <a:r>
              <a:rPr lang="en-US" dirty="0" smtClean="0"/>
              <a:t>22</a:t>
            </a:r>
          </a:p>
          <a:p>
            <a:r>
              <a:rPr lang="en-US" dirty="0" smtClean="0"/>
              <a:t>Which </a:t>
            </a:r>
            <a:r>
              <a:rPr lang="en-US" dirty="0"/>
              <a:t>statement is true?</a:t>
            </a:r>
          </a:p>
          <a:p>
            <a:r>
              <a:rPr lang="en-US" dirty="0" smtClean="0"/>
              <a:t>A.  A </a:t>
            </a:r>
            <a:r>
              <a:rPr lang="en-US" dirty="0"/>
              <a:t>rose costs $1 more than a daisy</a:t>
            </a:r>
            <a:r>
              <a:rPr lang="en-US" dirty="0" smtClean="0"/>
              <a:t>.</a:t>
            </a:r>
          </a:p>
          <a:p>
            <a:endParaRPr lang="en-US" dirty="0"/>
          </a:p>
          <a:p>
            <a:r>
              <a:rPr lang="en-US" dirty="0"/>
              <a:t>B. Samantha spent $4 on each daisy</a:t>
            </a:r>
            <a:r>
              <a:rPr lang="en-US" dirty="0" smtClean="0"/>
              <a:t>.</a:t>
            </a:r>
          </a:p>
          <a:p>
            <a:endParaRPr lang="en-US" dirty="0"/>
          </a:p>
          <a:p>
            <a:r>
              <a:rPr lang="en-US" dirty="0"/>
              <a:t>C. Samantha spent more on daisies than she </a:t>
            </a:r>
            <a:r>
              <a:rPr lang="en-US" dirty="0" smtClean="0"/>
              <a:t>did on </a:t>
            </a:r>
            <a:r>
              <a:rPr lang="en-US" dirty="0"/>
              <a:t>roses</a:t>
            </a:r>
            <a:r>
              <a:rPr lang="en-US" dirty="0" smtClean="0"/>
              <a:t>.</a:t>
            </a:r>
          </a:p>
          <a:p>
            <a:endParaRPr lang="en-US" dirty="0"/>
          </a:p>
          <a:p>
            <a:r>
              <a:rPr lang="en-US" dirty="0"/>
              <a:t>D. Samantha spent over 4 times as much </a:t>
            </a:r>
            <a:r>
              <a:rPr lang="en-US" dirty="0" smtClean="0"/>
              <a:t>on daisies </a:t>
            </a:r>
            <a:r>
              <a:rPr lang="en-US" dirty="0"/>
              <a:t>as she did on roses.</a:t>
            </a:r>
          </a:p>
        </p:txBody>
      </p:sp>
      <p:sp>
        <p:nvSpPr>
          <p:cNvPr id="2" name="TextBox 1"/>
          <p:cNvSpPr txBox="1"/>
          <p:nvPr/>
        </p:nvSpPr>
        <p:spPr>
          <a:xfrm>
            <a:off x="457200" y="4829117"/>
            <a:ext cx="6248400" cy="369332"/>
          </a:xfrm>
          <a:prstGeom prst="rect">
            <a:avLst/>
          </a:prstGeom>
          <a:noFill/>
        </p:spPr>
        <p:txBody>
          <a:bodyPr wrap="square" rtlCol="0">
            <a:spAutoFit/>
          </a:bodyPr>
          <a:lstStyle/>
          <a:p>
            <a:r>
              <a:rPr lang="en-US" dirty="0" smtClean="0"/>
              <a:t> </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11</a:t>
            </a:fld>
            <a:endParaRPr lang="en-US"/>
          </a:p>
        </p:txBody>
      </p:sp>
    </p:spTree>
    <p:extLst>
      <p:ext uri="{BB962C8B-B14F-4D97-AF65-F5344CB8AC3E}">
        <p14:creationId xmlns:p14="http://schemas.microsoft.com/office/powerpoint/2010/main" val="24140168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2032000"/>
            <a:ext cx="5257800" cy="369332"/>
          </a:xfrm>
          <a:prstGeom prst="rect">
            <a:avLst/>
          </a:prstGeom>
          <a:noFill/>
        </p:spPr>
        <p:txBody>
          <a:bodyPr wrap="square" rtlCol="0">
            <a:spAutoFit/>
          </a:bodyPr>
          <a:lstStyle/>
          <a:p>
            <a:pPr algn="ctr"/>
            <a:r>
              <a:rPr lang="en-US" dirty="0" smtClean="0"/>
              <a:t>A1.1.3 Linear Inequalities</a:t>
            </a:r>
            <a:endParaRPr lang="en-US" dirty="0"/>
          </a:p>
        </p:txBody>
      </p:sp>
      <p:sp>
        <p:nvSpPr>
          <p:cNvPr id="3" name="Slide Number Placeholder 2"/>
          <p:cNvSpPr>
            <a:spLocks noGrp="1"/>
          </p:cNvSpPr>
          <p:nvPr>
            <p:ph type="sldNum" sz="quarter" idx="12"/>
          </p:nvPr>
        </p:nvSpPr>
        <p:spPr/>
        <p:txBody>
          <a:bodyPr/>
          <a:lstStyle/>
          <a:p>
            <a:fld id="{BFF117EF-9718-4423-89B7-490956680319}" type="slidenum">
              <a:rPr lang="en-US" smtClean="0"/>
              <a:t>12</a:t>
            </a:fld>
            <a:endParaRPr lang="en-US"/>
          </a:p>
        </p:txBody>
      </p:sp>
    </p:spTree>
    <p:extLst>
      <p:ext uri="{BB962C8B-B14F-4D97-AF65-F5344CB8AC3E}">
        <p14:creationId xmlns:p14="http://schemas.microsoft.com/office/powerpoint/2010/main" val="3837477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172200" cy="2585323"/>
          </a:xfrm>
          <a:prstGeom prst="rect">
            <a:avLst/>
          </a:prstGeom>
        </p:spPr>
        <p:txBody>
          <a:bodyPr wrap="square">
            <a:spAutoFit/>
          </a:bodyPr>
          <a:lstStyle/>
          <a:p>
            <a:r>
              <a:rPr lang="en-US" dirty="0" smtClean="0"/>
              <a:t>1.  Which </a:t>
            </a:r>
            <a:r>
              <a:rPr lang="en-US" dirty="0"/>
              <a:t>of the following inequalities is true for all </a:t>
            </a:r>
            <a:r>
              <a:rPr lang="en-US" dirty="0" smtClean="0"/>
              <a:t>real values </a:t>
            </a:r>
            <a:r>
              <a:rPr lang="en-US" dirty="0"/>
              <a:t>of </a:t>
            </a:r>
            <a:r>
              <a:rPr lang="en-US" i="1" dirty="0"/>
              <a:t>x</a:t>
            </a:r>
            <a:r>
              <a:rPr lang="en-US" dirty="0" smtClean="0"/>
              <a:t>?</a:t>
            </a:r>
          </a:p>
          <a:p>
            <a:endParaRPr lang="en-US" dirty="0"/>
          </a:p>
          <a:p>
            <a:r>
              <a:rPr lang="en-US" dirty="0" smtClean="0"/>
              <a:t>A</a:t>
            </a:r>
            <a:r>
              <a:rPr lang="en-US" i="1" dirty="0" smtClean="0"/>
              <a:t>. x</a:t>
            </a:r>
            <a:r>
              <a:rPr lang="en-US" baseline="30000" dirty="0" smtClean="0"/>
              <a:t>3</a:t>
            </a:r>
            <a:r>
              <a:rPr lang="en-US" dirty="0" smtClean="0"/>
              <a:t> </a:t>
            </a:r>
            <a:r>
              <a:rPr lang="en-US" dirty="0"/>
              <a:t>≥ </a:t>
            </a:r>
            <a:r>
              <a:rPr lang="en-US" i="1" dirty="0" smtClean="0"/>
              <a:t>x</a:t>
            </a:r>
            <a:r>
              <a:rPr lang="en-US" baseline="30000" dirty="0" smtClean="0"/>
              <a:t>2</a:t>
            </a:r>
          </a:p>
          <a:p>
            <a:endParaRPr lang="en-US" baseline="30000" dirty="0"/>
          </a:p>
          <a:p>
            <a:r>
              <a:rPr lang="en-US" dirty="0"/>
              <a:t>B. 3</a:t>
            </a:r>
            <a:r>
              <a:rPr lang="en-US" i="1" dirty="0"/>
              <a:t>x</a:t>
            </a:r>
            <a:r>
              <a:rPr lang="en-US" baseline="30000" dirty="0"/>
              <a:t>2</a:t>
            </a:r>
            <a:r>
              <a:rPr lang="en-US" dirty="0"/>
              <a:t> ≥ </a:t>
            </a:r>
            <a:r>
              <a:rPr lang="en-US" dirty="0" smtClean="0"/>
              <a:t>2</a:t>
            </a:r>
            <a:r>
              <a:rPr lang="en-US" i="1" dirty="0" smtClean="0"/>
              <a:t>x</a:t>
            </a:r>
            <a:r>
              <a:rPr lang="en-US" baseline="30000" dirty="0" smtClean="0"/>
              <a:t>3</a:t>
            </a:r>
          </a:p>
          <a:p>
            <a:endParaRPr lang="en-US" baseline="30000" dirty="0"/>
          </a:p>
          <a:p>
            <a:r>
              <a:rPr lang="en-US" dirty="0"/>
              <a:t>C. (2</a:t>
            </a:r>
            <a:r>
              <a:rPr lang="en-US" i="1" dirty="0"/>
              <a:t>x</a:t>
            </a:r>
            <a:r>
              <a:rPr lang="en-US" dirty="0"/>
              <a:t>)</a:t>
            </a:r>
            <a:r>
              <a:rPr lang="en-US" baseline="30000" dirty="0"/>
              <a:t>2</a:t>
            </a:r>
            <a:r>
              <a:rPr lang="en-US" dirty="0"/>
              <a:t> ≥ </a:t>
            </a:r>
            <a:r>
              <a:rPr lang="en-US" dirty="0" smtClean="0"/>
              <a:t>3</a:t>
            </a:r>
            <a:r>
              <a:rPr lang="en-US" i="1" dirty="0" smtClean="0"/>
              <a:t>x</a:t>
            </a:r>
            <a:r>
              <a:rPr lang="en-US" baseline="30000" dirty="0" smtClean="0"/>
              <a:t>2</a:t>
            </a:r>
          </a:p>
          <a:p>
            <a:endParaRPr lang="en-US" baseline="30000" dirty="0"/>
          </a:p>
          <a:p>
            <a:r>
              <a:rPr lang="en-US" dirty="0"/>
              <a:t>D. 3(</a:t>
            </a:r>
            <a:r>
              <a:rPr lang="en-US" i="1" dirty="0"/>
              <a:t>x </a:t>
            </a:r>
            <a:r>
              <a:rPr lang="en-US" dirty="0"/>
              <a:t>– 2)</a:t>
            </a:r>
            <a:r>
              <a:rPr lang="en-US" baseline="30000" dirty="0"/>
              <a:t>2</a:t>
            </a:r>
            <a:r>
              <a:rPr lang="en-US" dirty="0"/>
              <a:t> ≥ 3</a:t>
            </a:r>
            <a:r>
              <a:rPr lang="en-US" i="1" dirty="0"/>
              <a:t>x</a:t>
            </a:r>
            <a:r>
              <a:rPr lang="en-US" baseline="30000" dirty="0"/>
              <a:t>2</a:t>
            </a:r>
            <a:r>
              <a:rPr lang="en-US" dirty="0"/>
              <a:t> – 2</a:t>
            </a:r>
          </a:p>
        </p:txBody>
      </p:sp>
      <mc:AlternateContent xmlns:mc="http://schemas.openxmlformats.org/markup-compatibility/2006">
        <mc:Choice xmlns:a14="http://schemas.microsoft.com/office/drawing/2010/main" Requires="a14">
          <p:sp>
            <p:nvSpPr>
              <p:cNvPr id="2" name="TextBox 1"/>
              <p:cNvSpPr txBox="1"/>
              <p:nvPr/>
            </p:nvSpPr>
            <p:spPr>
              <a:xfrm>
                <a:off x="457200" y="4572001"/>
                <a:ext cx="6057900" cy="3182410"/>
              </a:xfrm>
              <a:prstGeom prst="rect">
                <a:avLst/>
              </a:prstGeom>
              <a:noFill/>
            </p:spPr>
            <p:txBody>
              <a:bodyPr wrap="square" rtlCol="0">
                <a:spAutoFit/>
              </a:bodyPr>
              <a:lstStyle/>
              <a:p>
                <a:r>
                  <a:rPr lang="en-US" dirty="0" smtClean="0"/>
                  <a:t>2.  An </a:t>
                </a:r>
                <a:r>
                  <a:rPr lang="en-US" dirty="0"/>
                  <a:t>expression is shown below.</a:t>
                </a:r>
              </a:p>
              <a:p>
                <a:r>
                  <a:rPr lang="en-US" dirty="0" smtClean="0"/>
                  <a:t>	2</a:t>
                </a:r>
                <a14:m>
                  <m:oMath xmlns:m="http://schemas.openxmlformats.org/officeDocument/2006/math">
                    <m:rad>
                      <m:radPr>
                        <m:degHide m:val="on"/>
                        <m:ctrlPr>
                          <a:rPr lang="en-US" i="1" smtClean="0">
                            <a:latin typeface="Cambria Math"/>
                          </a:rPr>
                        </m:ctrlPr>
                      </m:radPr>
                      <m:deg/>
                      <m:e>
                        <m:r>
                          <m:rPr>
                            <m:nor/>
                          </m:rPr>
                          <a:rPr lang="en-US" dirty="0"/>
                          <m:t>51</m:t>
                        </m:r>
                        <m:r>
                          <m:rPr>
                            <m:nor/>
                          </m:rPr>
                          <a:rPr lang="en-US" i="1" dirty="0"/>
                          <m:t>x</m:t>
                        </m:r>
                        <m:r>
                          <m:rPr>
                            <m:nor/>
                          </m:rPr>
                          <a:rPr lang="en-US" i="1" dirty="0"/>
                          <m:t> </m:t>
                        </m:r>
                      </m:e>
                    </m:rad>
                  </m:oMath>
                </a14:m>
                <a:endParaRPr lang="en-US" dirty="0"/>
              </a:p>
              <a:p>
                <a:r>
                  <a:rPr lang="en-US" dirty="0" smtClean="0"/>
                  <a:t>Which </a:t>
                </a:r>
                <a:r>
                  <a:rPr lang="en-US" dirty="0"/>
                  <a:t>value of </a:t>
                </a:r>
                <a:r>
                  <a:rPr lang="en-US" i="1" dirty="0"/>
                  <a:t>x </a:t>
                </a:r>
                <a:r>
                  <a:rPr lang="en-US" dirty="0"/>
                  <a:t>makes the expression </a:t>
                </a:r>
                <a:r>
                  <a:rPr lang="en-US" dirty="0" smtClean="0"/>
                  <a:t>equivalent to 10</a:t>
                </a:r>
                <a14:m>
                  <m:oMath xmlns:m="http://schemas.openxmlformats.org/officeDocument/2006/math">
                    <m:rad>
                      <m:radPr>
                        <m:degHide m:val="on"/>
                        <m:ctrlPr>
                          <a:rPr lang="en-US" i="1">
                            <a:latin typeface="Cambria Math"/>
                          </a:rPr>
                        </m:ctrlPr>
                      </m:radPr>
                      <m:deg/>
                      <m:e>
                        <m:r>
                          <m:rPr>
                            <m:nor/>
                          </m:rPr>
                          <a:rPr lang="en-US" dirty="0"/>
                          <m:t>51</m:t>
                        </m:r>
                        <m:r>
                          <m:rPr>
                            <m:nor/>
                          </m:rPr>
                          <a:rPr lang="en-US" i="1" dirty="0"/>
                          <m:t> </m:t>
                        </m:r>
                      </m:e>
                    </m:rad>
                    <m:r>
                      <a:rPr lang="en-US" i="1" dirty="0">
                        <a:latin typeface="Cambria Math"/>
                      </a:rPr>
                      <m:t> </m:t>
                    </m:r>
                  </m:oMath>
                </a14:m>
                <a:r>
                  <a:rPr lang="en-US" dirty="0" smtClean="0"/>
                  <a:t>?</a:t>
                </a:r>
              </a:p>
              <a:p>
                <a:endParaRPr lang="en-US" dirty="0"/>
              </a:p>
              <a:p>
                <a:pPr marL="342900" indent="-342900">
                  <a:buAutoNum type="alphaUcPeriod"/>
                </a:pPr>
                <a:r>
                  <a:rPr lang="en-US" dirty="0" smtClean="0"/>
                  <a:t>5</a:t>
                </a:r>
              </a:p>
              <a:p>
                <a:endParaRPr lang="en-US" dirty="0"/>
              </a:p>
              <a:p>
                <a:r>
                  <a:rPr lang="en-US" dirty="0"/>
                  <a:t>B. </a:t>
                </a:r>
                <a:r>
                  <a:rPr lang="en-US" dirty="0" smtClean="0"/>
                  <a:t>25</a:t>
                </a:r>
              </a:p>
              <a:p>
                <a:endParaRPr lang="en-US" dirty="0"/>
              </a:p>
              <a:p>
                <a:r>
                  <a:rPr lang="en-US" dirty="0"/>
                  <a:t>C. </a:t>
                </a:r>
                <a:r>
                  <a:rPr lang="en-US" dirty="0" smtClean="0"/>
                  <a:t>50</a:t>
                </a:r>
              </a:p>
              <a:p>
                <a:endParaRPr lang="en-US" dirty="0"/>
              </a:p>
              <a:p>
                <a:r>
                  <a:rPr lang="en-US" dirty="0"/>
                  <a:t>D. 100</a:t>
                </a:r>
                <a:endParaRPr lang="en-US" dirty="0"/>
              </a:p>
            </p:txBody>
          </p:sp>
        </mc:Choice>
        <mc:Fallback>
          <p:sp>
            <p:nvSpPr>
              <p:cNvPr id="2" name="TextBox 1"/>
              <p:cNvSpPr txBox="1">
                <a:spLocks noRot="1" noChangeAspect="1" noMove="1" noResize="1" noEditPoints="1" noAdjustHandles="1" noChangeArrowheads="1" noChangeShapeType="1" noTextEdit="1"/>
              </p:cNvSpPr>
              <p:nvPr/>
            </p:nvSpPr>
            <p:spPr>
              <a:xfrm>
                <a:off x="457200" y="4572001"/>
                <a:ext cx="6057900" cy="3182410"/>
              </a:xfrm>
              <a:prstGeom prst="rect">
                <a:avLst/>
              </a:prstGeom>
              <a:blipFill rotWithShape="1">
                <a:blip r:embed="rId3"/>
                <a:stretch>
                  <a:fillRect l="-805" t="-958" b="-2107"/>
                </a:stretch>
              </a:blipFill>
            </p:spPr>
            <p:txBody>
              <a:bodyPr/>
              <a:lstStyle/>
              <a:p>
                <a:r>
                  <a:rPr lang="en-US">
                    <a:noFill/>
                  </a:rPr>
                  <a:t> </a:t>
                </a:r>
              </a:p>
            </p:txBody>
          </p:sp>
        </mc:Fallback>
      </mc:AlternateContent>
      <p:sp>
        <p:nvSpPr>
          <p:cNvPr id="3" name="Slide Number Placeholder 2"/>
          <p:cNvSpPr>
            <a:spLocks noGrp="1"/>
          </p:cNvSpPr>
          <p:nvPr>
            <p:ph type="sldNum" sz="quarter" idx="12"/>
          </p:nvPr>
        </p:nvSpPr>
        <p:spPr/>
        <p:txBody>
          <a:bodyPr/>
          <a:lstStyle/>
          <a:p>
            <a:fld id="{BFF117EF-9718-4423-89B7-490956680319}" type="slidenum">
              <a:rPr lang="en-US" smtClean="0"/>
              <a:t>2</a:t>
            </a:fld>
            <a:endParaRPr lang="en-US"/>
          </a:p>
        </p:txBody>
      </p:sp>
    </p:spTree>
    <p:extLst>
      <p:ext uri="{BB962C8B-B14F-4D97-AF65-F5344CB8AC3E}">
        <p14:creationId xmlns:p14="http://schemas.microsoft.com/office/powerpoint/2010/main" val="2151051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p:cNvSpPr/>
              <p:nvPr/>
            </p:nvSpPr>
            <p:spPr>
              <a:xfrm>
                <a:off x="457200" y="304801"/>
                <a:ext cx="6248400" cy="3171959"/>
              </a:xfrm>
              <a:prstGeom prst="rect">
                <a:avLst/>
              </a:prstGeom>
            </p:spPr>
            <p:txBody>
              <a:bodyPr wrap="square">
                <a:spAutoFit/>
              </a:bodyPr>
              <a:lstStyle/>
              <a:p>
                <a:r>
                  <a:rPr lang="en-US" dirty="0"/>
                  <a:t>3</a:t>
                </a:r>
                <a:r>
                  <a:rPr lang="en-US" dirty="0" smtClean="0"/>
                  <a:t>. </a:t>
                </a:r>
                <a:r>
                  <a:rPr lang="en-US" dirty="0"/>
                  <a:t>An expression is shown below.</a:t>
                </a:r>
              </a:p>
              <a:p>
                <a14:m>
                  <m:oMathPara xmlns:m="http://schemas.openxmlformats.org/officeDocument/2006/math">
                    <m:oMathParaPr>
                      <m:jc m:val="centerGroup"/>
                    </m:oMathParaPr>
                    <m:oMath xmlns:m="http://schemas.openxmlformats.org/officeDocument/2006/math">
                      <m:rad>
                        <m:radPr>
                          <m:degHide m:val="on"/>
                          <m:ctrlPr>
                            <a:rPr lang="en-US" i="1">
                              <a:latin typeface="Cambria Math"/>
                            </a:rPr>
                          </m:ctrlPr>
                        </m:radPr>
                        <m:deg/>
                        <m:e>
                          <m:r>
                            <m:rPr>
                              <m:nor/>
                            </m:rPr>
                            <a:rPr lang="en-US" b="0" i="0" smtClean="0">
                              <a:latin typeface="Cambria Math"/>
                            </a:rPr>
                            <m:t>87</m:t>
                          </m:r>
                          <m:r>
                            <m:rPr>
                              <m:nor/>
                            </m:rPr>
                            <a:rPr lang="en-US" i="1" dirty="0"/>
                            <m:t>x</m:t>
                          </m:r>
                          <m:r>
                            <m:rPr>
                              <m:nor/>
                            </m:rPr>
                            <a:rPr lang="en-US" i="1" dirty="0"/>
                            <m:t> </m:t>
                          </m:r>
                        </m:e>
                      </m:rad>
                      <m:r>
                        <a:rPr lang="en-US" i="1" dirty="0">
                          <a:latin typeface="Cambria Math"/>
                        </a:rPr>
                        <m:t> </m:t>
                      </m:r>
                    </m:oMath>
                  </m:oMathPara>
                </a14:m>
                <a:endParaRPr lang="en-US" i="1" dirty="0"/>
              </a:p>
              <a:p>
                <a:r>
                  <a:rPr lang="en-US" dirty="0"/>
                  <a:t>For which value of </a:t>
                </a:r>
                <a:r>
                  <a:rPr lang="en-US" i="1" dirty="0"/>
                  <a:t>x </a:t>
                </a:r>
                <a:r>
                  <a:rPr lang="en-US" dirty="0"/>
                  <a:t>should the expression </a:t>
                </a:r>
                <a:r>
                  <a:rPr lang="en-US" dirty="0" smtClean="0"/>
                  <a:t>be further simplified?</a:t>
                </a:r>
              </a:p>
              <a:p>
                <a:endParaRPr lang="en-US" dirty="0"/>
              </a:p>
              <a:p>
                <a:r>
                  <a:rPr lang="en-US" dirty="0" smtClean="0"/>
                  <a:t>A. </a:t>
                </a:r>
                <a:r>
                  <a:rPr lang="en-US" i="1" dirty="0" smtClean="0"/>
                  <a:t>x </a:t>
                </a:r>
                <a:r>
                  <a:rPr lang="en-US" dirty="0"/>
                  <a:t>= </a:t>
                </a:r>
                <a:r>
                  <a:rPr lang="en-US" dirty="0" smtClean="0"/>
                  <a:t>10</a:t>
                </a:r>
              </a:p>
              <a:p>
                <a:endParaRPr lang="en-US" dirty="0"/>
              </a:p>
              <a:p>
                <a:r>
                  <a:rPr lang="en-US" dirty="0" smtClean="0"/>
                  <a:t>B</a:t>
                </a:r>
                <a:r>
                  <a:rPr lang="en-US" dirty="0"/>
                  <a:t>. </a:t>
                </a:r>
                <a:r>
                  <a:rPr lang="en-US" i="1" dirty="0"/>
                  <a:t>x </a:t>
                </a:r>
                <a:r>
                  <a:rPr lang="en-US" dirty="0"/>
                  <a:t>= </a:t>
                </a:r>
                <a:r>
                  <a:rPr lang="en-US" dirty="0" smtClean="0"/>
                  <a:t>13</a:t>
                </a:r>
              </a:p>
              <a:p>
                <a:endParaRPr lang="en-US" dirty="0"/>
              </a:p>
              <a:p>
                <a:r>
                  <a:rPr lang="en-US" dirty="0"/>
                  <a:t>C. </a:t>
                </a:r>
                <a:r>
                  <a:rPr lang="en-US" i="1" dirty="0"/>
                  <a:t>x </a:t>
                </a:r>
                <a:r>
                  <a:rPr lang="en-US" dirty="0"/>
                  <a:t>= </a:t>
                </a:r>
                <a:r>
                  <a:rPr lang="en-US" dirty="0" smtClean="0"/>
                  <a:t>21</a:t>
                </a:r>
              </a:p>
              <a:p>
                <a:endParaRPr lang="en-US" dirty="0"/>
              </a:p>
              <a:p>
                <a:r>
                  <a:rPr lang="en-US" dirty="0"/>
                  <a:t>D. </a:t>
                </a:r>
                <a:r>
                  <a:rPr lang="en-US" i="1" dirty="0"/>
                  <a:t>x </a:t>
                </a:r>
                <a:r>
                  <a:rPr lang="en-US" dirty="0"/>
                  <a:t>= 38</a:t>
                </a:r>
                <a:endParaRPr lang="en-US" dirty="0"/>
              </a:p>
            </p:txBody>
          </p:sp>
        </mc:Choice>
        <mc:Fallback>
          <p:sp>
            <p:nvSpPr>
              <p:cNvPr id="4" name="Rectangle 3"/>
              <p:cNvSpPr>
                <a:spLocks noRot="1" noChangeAspect="1" noMove="1" noResize="1" noEditPoints="1" noAdjustHandles="1" noChangeArrowheads="1" noChangeShapeType="1" noTextEdit="1"/>
              </p:cNvSpPr>
              <p:nvPr/>
            </p:nvSpPr>
            <p:spPr>
              <a:xfrm>
                <a:off x="457200" y="304801"/>
                <a:ext cx="6248400" cy="3171959"/>
              </a:xfrm>
              <a:prstGeom prst="rect">
                <a:avLst/>
              </a:prstGeom>
              <a:blipFill rotWithShape="1">
                <a:blip r:embed="rId3"/>
                <a:stretch>
                  <a:fillRect l="-780" t="-962" b="-2115"/>
                </a:stretch>
              </a:blipFill>
            </p:spPr>
            <p:txBody>
              <a:bodyPr/>
              <a:lstStyle/>
              <a:p>
                <a:r>
                  <a:rPr lang="en-US">
                    <a:noFill/>
                  </a:rPr>
                  <a:t> </a:t>
                </a:r>
              </a:p>
            </p:txBody>
          </p:sp>
        </mc:Fallback>
      </mc:AlternateContent>
      <p:sp>
        <p:nvSpPr>
          <p:cNvPr id="2" name="TextBox 1"/>
          <p:cNvSpPr txBox="1"/>
          <p:nvPr/>
        </p:nvSpPr>
        <p:spPr>
          <a:xfrm>
            <a:off x="457200" y="4572001"/>
            <a:ext cx="6248400" cy="3416320"/>
          </a:xfrm>
          <a:prstGeom prst="rect">
            <a:avLst/>
          </a:prstGeom>
          <a:noFill/>
        </p:spPr>
        <p:txBody>
          <a:bodyPr wrap="square" rtlCol="0">
            <a:spAutoFit/>
          </a:bodyPr>
          <a:lstStyle/>
          <a:p>
            <a:r>
              <a:rPr lang="en-US" dirty="0" smtClean="0"/>
              <a:t>4. </a:t>
            </a:r>
            <a:r>
              <a:rPr lang="en-US" dirty="0"/>
              <a:t>Two monomials are shown below.</a:t>
            </a:r>
          </a:p>
          <a:p>
            <a:r>
              <a:rPr lang="en-US" dirty="0" smtClean="0"/>
              <a:t>		450</a:t>
            </a:r>
            <a:r>
              <a:rPr lang="en-US" i="1" dirty="0" smtClean="0"/>
              <a:t>x</a:t>
            </a:r>
            <a:r>
              <a:rPr lang="en-US" baseline="30000" dirty="0" smtClean="0"/>
              <a:t>2</a:t>
            </a:r>
            <a:r>
              <a:rPr lang="en-US" i="1" dirty="0" smtClean="0"/>
              <a:t>y</a:t>
            </a:r>
            <a:r>
              <a:rPr lang="en-US" baseline="30000" dirty="0" smtClean="0"/>
              <a:t>5</a:t>
            </a:r>
            <a:r>
              <a:rPr lang="en-US" dirty="0" smtClean="0"/>
              <a:t> </a:t>
            </a:r>
            <a:r>
              <a:rPr lang="en-US" dirty="0"/>
              <a:t>3,000</a:t>
            </a:r>
            <a:r>
              <a:rPr lang="en-US" i="1" dirty="0"/>
              <a:t>x</a:t>
            </a:r>
            <a:r>
              <a:rPr lang="en-US" baseline="30000" dirty="0"/>
              <a:t>4</a:t>
            </a:r>
            <a:r>
              <a:rPr lang="en-US" i="1" dirty="0"/>
              <a:t>y</a:t>
            </a:r>
            <a:r>
              <a:rPr lang="en-US" baseline="30000" dirty="0"/>
              <a:t>3</a:t>
            </a:r>
          </a:p>
          <a:p>
            <a:r>
              <a:rPr lang="en-US" dirty="0"/>
              <a:t>What is the least common multiple (LCM) of these</a:t>
            </a:r>
          </a:p>
          <a:p>
            <a:r>
              <a:rPr lang="en-US" dirty="0"/>
              <a:t>monomials</a:t>
            </a:r>
            <a:r>
              <a:rPr lang="en-US" dirty="0" smtClean="0"/>
              <a:t>?</a:t>
            </a:r>
          </a:p>
          <a:p>
            <a:endParaRPr lang="en-US" dirty="0"/>
          </a:p>
          <a:p>
            <a:pPr marL="342900" indent="-342900">
              <a:buAutoNum type="alphaUcPeriod"/>
            </a:pPr>
            <a:r>
              <a:rPr lang="en-US" dirty="0" smtClean="0"/>
              <a:t>2</a:t>
            </a:r>
            <a:r>
              <a:rPr lang="en-US" i="1" dirty="0" smtClean="0"/>
              <a:t>xy</a:t>
            </a:r>
          </a:p>
          <a:p>
            <a:endParaRPr lang="en-US" i="1" dirty="0"/>
          </a:p>
          <a:p>
            <a:r>
              <a:rPr lang="en-US" dirty="0"/>
              <a:t>B. </a:t>
            </a:r>
            <a:r>
              <a:rPr lang="en-US" dirty="0" smtClean="0"/>
              <a:t>30</a:t>
            </a:r>
            <a:r>
              <a:rPr lang="en-US" i="1" dirty="0" smtClean="0"/>
              <a:t>xy</a:t>
            </a:r>
          </a:p>
          <a:p>
            <a:endParaRPr lang="en-US" i="1" dirty="0"/>
          </a:p>
          <a:p>
            <a:r>
              <a:rPr lang="en-US" dirty="0"/>
              <a:t>C. </a:t>
            </a:r>
            <a:r>
              <a:rPr lang="en-US" dirty="0" smtClean="0"/>
              <a:t>150</a:t>
            </a:r>
            <a:r>
              <a:rPr lang="en-US" i="1" dirty="0" smtClean="0"/>
              <a:t>x</a:t>
            </a:r>
            <a:r>
              <a:rPr lang="en-US" baseline="30000" dirty="0" smtClean="0"/>
              <a:t>2</a:t>
            </a:r>
            <a:r>
              <a:rPr lang="en-US" i="1" dirty="0" smtClean="0"/>
              <a:t>y</a:t>
            </a:r>
            <a:r>
              <a:rPr lang="en-US" baseline="30000" dirty="0" smtClean="0"/>
              <a:t>3</a:t>
            </a:r>
          </a:p>
          <a:p>
            <a:endParaRPr lang="en-US" dirty="0"/>
          </a:p>
          <a:p>
            <a:r>
              <a:rPr lang="en-US" dirty="0"/>
              <a:t>D. 9,000</a:t>
            </a:r>
            <a:r>
              <a:rPr lang="en-US" i="1" dirty="0"/>
              <a:t>x</a:t>
            </a:r>
            <a:r>
              <a:rPr lang="en-US" baseline="30000" dirty="0"/>
              <a:t>4</a:t>
            </a:r>
            <a:r>
              <a:rPr lang="en-US" i="1" dirty="0"/>
              <a:t>y</a:t>
            </a:r>
            <a:r>
              <a:rPr lang="en-US" baseline="30000" dirty="0"/>
              <a:t>5</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3</a:t>
            </a:fld>
            <a:endParaRPr lang="en-US"/>
          </a:p>
        </p:txBody>
      </p:sp>
    </p:spTree>
    <p:extLst>
      <p:ext uri="{BB962C8B-B14F-4D97-AF65-F5344CB8AC3E}">
        <p14:creationId xmlns:p14="http://schemas.microsoft.com/office/powerpoint/2010/main" val="2197219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p:cNvSpPr/>
              <p:nvPr/>
            </p:nvSpPr>
            <p:spPr>
              <a:xfrm>
                <a:off x="457200" y="304801"/>
                <a:ext cx="6248400" cy="2841868"/>
              </a:xfrm>
              <a:prstGeom prst="rect">
                <a:avLst/>
              </a:prstGeom>
            </p:spPr>
            <p:txBody>
              <a:bodyPr wrap="square">
                <a:spAutoFit/>
              </a:bodyPr>
              <a:lstStyle/>
              <a:p>
                <a:r>
                  <a:rPr lang="en-US" dirty="0" smtClean="0"/>
                  <a:t>5. </a:t>
                </a:r>
                <a:r>
                  <a:rPr lang="en-US" dirty="0"/>
                  <a:t>Simplify:</a:t>
                </a:r>
              </a:p>
              <a:p>
                <a:r>
                  <a:rPr lang="en-US" dirty="0" smtClean="0"/>
                  <a:t>	2(2 </a:t>
                </a:r>
                <a14:m>
                  <m:oMath xmlns:m="http://schemas.openxmlformats.org/officeDocument/2006/math">
                    <m:rad>
                      <m:radPr>
                        <m:degHide m:val="on"/>
                        <m:ctrlPr>
                          <a:rPr lang="en-US" i="1">
                            <a:latin typeface="Cambria Math"/>
                          </a:rPr>
                        </m:ctrlPr>
                      </m:radPr>
                      <m:deg/>
                      <m:e>
                        <m:r>
                          <m:rPr>
                            <m:nor/>
                          </m:rPr>
                          <a:rPr lang="en-US" b="0" i="0" smtClean="0">
                            <a:latin typeface="Cambria Math"/>
                          </a:rPr>
                          <m:t>4</m:t>
                        </m:r>
                        <m:r>
                          <m:rPr>
                            <m:nor/>
                          </m:rPr>
                          <a:rPr lang="en-US" i="1" dirty="0"/>
                          <m:t> </m:t>
                        </m:r>
                      </m:e>
                    </m:rad>
                  </m:oMath>
                </a14:m>
                <a:r>
                  <a:rPr lang="en-US" dirty="0"/>
                  <a:t>) </a:t>
                </a:r>
                <a:r>
                  <a:rPr lang="en-US" baseline="30000" dirty="0"/>
                  <a:t>–2</a:t>
                </a:r>
                <a:endParaRPr lang="en-US" baseline="30000" dirty="0" smtClean="0"/>
              </a:p>
              <a:p>
                <a:r>
                  <a:rPr lang="en-US" dirty="0" smtClean="0"/>
                  <a:t>A. </a:t>
                </a:r>
                <a14:m>
                  <m:oMath xmlns:m="http://schemas.openxmlformats.org/officeDocument/2006/math">
                    <m:f>
                      <m:fPr>
                        <m:ctrlPr>
                          <a:rPr lang="en-US" i="1" smtClean="0">
                            <a:latin typeface="Cambria Math"/>
                          </a:rPr>
                        </m:ctrlPr>
                      </m:fPr>
                      <m:num>
                        <m:r>
                          <a:rPr lang="en-US" b="0" i="1" smtClean="0">
                            <a:latin typeface="Cambria Math"/>
                          </a:rPr>
                          <m:t>1</m:t>
                        </m:r>
                      </m:num>
                      <m:den>
                        <m:r>
                          <a:rPr lang="en-US" b="0" i="1" smtClean="0">
                            <a:latin typeface="Cambria Math"/>
                          </a:rPr>
                          <m:t>8</m:t>
                        </m:r>
                      </m:den>
                    </m:f>
                  </m:oMath>
                </a14:m>
                <a:endParaRPr lang="en-US" dirty="0" smtClean="0"/>
              </a:p>
              <a:p>
                <a:endParaRPr lang="en-US" dirty="0"/>
              </a:p>
              <a:p>
                <a:r>
                  <a:rPr lang="en-US" dirty="0"/>
                  <a:t>B. </a:t>
                </a:r>
                <a14:m>
                  <m:oMath xmlns:m="http://schemas.openxmlformats.org/officeDocument/2006/math">
                    <m:f>
                      <m:fPr>
                        <m:ctrlPr>
                          <a:rPr lang="en-US" i="1">
                            <a:latin typeface="Cambria Math"/>
                          </a:rPr>
                        </m:ctrlPr>
                      </m:fPr>
                      <m:num>
                        <m:r>
                          <a:rPr lang="en-US" i="1">
                            <a:latin typeface="Cambria Math"/>
                          </a:rPr>
                          <m:t>1</m:t>
                        </m:r>
                      </m:num>
                      <m:den>
                        <m:r>
                          <a:rPr lang="en-US" b="0" i="1" smtClean="0">
                            <a:latin typeface="Cambria Math"/>
                          </a:rPr>
                          <m:t>4</m:t>
                        </m:r>
                      </m:den>
                    </m:f>
                  </m:oMath>
                </a14:m>
                <a:endParaRPr lang="en-US" dirty="0" smtClean="0"/>
              </a:p>
              <a:p>
                <a:endParaRPr lang="en-US" dirty="0"/>
              </a:p>
              <a:p>
                <a:r>
                  <a:rPr lang="en-US" dirty="0"/>
                  <a:t>C. </a:t>
                </a:r>
                <a:r>
                  <a:rPr lang="en-US" dirty="0" smtClean="0"/>
                  <a:t>16</a:t>
                </a:r>
              </a:p>
              <a:p>
                <a:endParaRPr lang="en-US" dirty="0"/>
              </a:p>
              <a:p>
                <a:r>
                  <a:rPr lang="en-US" dirty="0"/>
                  <a:t>D. 32</a:t>
                </a:r>
                <a:r>
                  <a:rPr lang="en-US" dirty="0" smtClean="0"/>
                  <a:t> </a:t>
                </a:r>
                <a:endParaRPr lang="en-US" dirty="0"/>
              </a:p>
            </p:txBody>
          </p:sp>
        </mc:Choice>
        <mc:Fallback>
          <p:sp>
            <p:nvSpPr>
              <p:cNvPr id="4" name="Rectangle 3"/>
              <p:cNvSpPr>
                <a:spLocks noRot="1" noChangeAspect="1" noMove="1" noResize="1" noEditPoints="1" noAdjustHandles="1" noChangeArrowheads="1" noChangeShapeType="1" noTextEdit="1"/>
              </p:cNvSpPr>
              <p:nvPr/>
            </p:nvSpPr>
            <p:spPr>
              <a:xfrm>
                <a:off x="457200" y="304801"/>
                <a:ext cx="6248400" cy="2841868"/>
              </a:xfrm>
              <a:prstGeom prst="rect">
                <a:avLst/>
              </a:prstGeom>
              <a:blipFill rotWithShape="1">
                <a:blip r:embed="rId3"/>
                <a:stretch>
                  <a:fillRect l="-780" t="-1073" b="-2575"/>
                </a:stretch>
              </a:blipFill>
            </p:spPr>
            <p:txBody>
              <a:bodyPr/>
              <a:lstStyle/>
              <a:p>
                <a:r>
                  <a:rPr lang="en-US">
                    <a:noFill/>
                  </a:rPr>
                  <a:t> </a:t>
                </a:r>
              </a:p>
            </p:txBody>
          </p:sp>
        </mc:Fallback>
      </mc:AlternateContent>
      <p:sp>
        <p:nvSpPr>
          <p:cNvPr id="2" name="TextBox 1"/>
          <p:cNvSpPr txBox="1"/>
          <p:nvPr/>
        </p:nvSpPr>
        <p:spPr>
          <a:xfrm>
            <a:off x="457200" y="4572001"/>
            <a:ext cx="6248400" cy="3693319"/>
          </a:xfrm>
          <a:prstGeom prst="rect">
            <a:avLst/>
          </a:prstGeom>
          <a:noFill/>
        </p:spPr>
        <p:txBody>
          <a:bodyPr wrap="square" rtlCol="0">
            <a:spAutoFit/>
          </a:bodyPr>
          <a:lstStyle/>
          <a:p>
            <a:pPr lvl="0"/>
            <a:r>
              <a:rPr lang="en-US" dirty="0" smtClean="0"/>
              <a:t>6.  A </a:t>
            </a:r>
            <a:r>
              <a:rPr lang="en-US" dirty="0"/>
              <a:t>theme park charges $52 for a day pass and $110 for a week pass. Last month, 4,432 day passes were sold and 979 week passes were sold. Which is the closest estimate of the total amount of money paid for the day and week passes for last month?</a:t>
            </a:r>
          </a:p>
          <a:p>
            <a:endParaRPr lang="en-US" dirty="0">
              <a:latin typeface="Calibri" pitchFamily="34" charset="0"/>
            </a:endParaRPr>
          </a:p>
          <a:p>
            <a:r>
              <a:rPr lang="en-US" dirty="0" smtClean="0"/>
              <a:t>A. $300,000</a:t>
            </a:r>
          </a:p>
          <a:p>
            <a:endParaRPr lang="en-US" dirty="0"/>
          </a:p>
          <a:p>
            <a:r>
              <a:rPr lang="en-US" dirty="0"/>
              <a:t>B. </a:t>
            </a:r>
            <a:r>
              <a:rPr lang="en-US" dirty="0" smtClean="0"/>
              <a:t>$400,000</a:t>
            </a:r>
          </a:p>
          <a:p>
            <a:endParaRPr lang="en-US" dirty="0"/>
          </a:p>
          <a:p>
            <a:r>
              <a:rPr lang="en-US" dirty="0"/>
              <a:t>C. $</a:t>
            </a:r>
            <a:r>
              <a:rPr lang="en-US" dirty="0" smtClean="0"/>
              <a:t>500,000</a:t>
            </a:r>
          </a:p>
          <a:p>
            <a:endParaRPr lang="en-US" dirty="0"/>
          </a:p>
          <a:p>
            <a:r>
              <a:rPr lang="en-US" dirty="0"/>
              <a:t>D. $600,000</a:t>
            </a:r>
            <a:r>
              <a:rPr lang="en-US" dirty="0" smtClean="0"/>
              <a:t> </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4</a:t>
            </a:fld>
            <a:endParaRPr lang="en-US"/>
          </a:p>
        </p:txBody>
      </p:sp>
    </p:spTree>
    <p:extLst>
      <p:ext uri="{BB962C8B-B14F-4D97-AF65-F5344CB8AC3E}">
        <p14:creationId xmlns:p14="http://schemas.microsoft.com/office/powerpoint/2010/main" val="963794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248400" cy="3416320"/>
          </a:xfrm>
          <a:prstGeom prst="rect">
            <a:avLst/>
          </a:prstGeom>
        </p:spPr>
        <p:txBody>
          <a:bodyPr wrap="square">
            <a:spAutoFit/>
          </a:bodyPr>
          <a:lstStyle/>
          <a:p>
            <a:r>
              <a:rPr lang="en-US" dirty="0" smtClean="0"/>
              <a:t>7. </a:t>
            </a:r>
            <a:r>
              <a:rPr lang="en-US" dirty="0"/>
              <a:t>A polynomial expression is shown below.</a:t>
            </a:r>
          </a:p>
          <a:p>
            <a:r>
              <a:rPr lang="en-US" dirty="0" smtClean="0"/>
              <a:t>	(</a:t>
            </a:r>
            <a:r>
              <a:rPr lang="en-US" i="1" dirty="0"/>
              <a:t>mx</a:t>
            </a:r>
            <a:r>
              <a:rPr lang="en-US" baseline="30000" dirty="0"/>
              <a:t>3</a:t>
            </a:r>
            <a:r>
              <a:rPr lang="en-US" dirty="0"/>
              <a:t> + 3) (2</a:t>
            </a:r>
            <a:r>
              <a:rPr lang="en-US" i="1" dirty="0"/>
              <a:t>x</a:t>
            </a:r>
            <a:r>
              <a:rPr lang="en-US" baseline="30000" dirty="0"/>
              <a:t>2</a:t>
            </a:r>
            <a:r>
              <a:rPr lang="en-US" dirty="0"/>
              <a:t> + 5</a:t>
            </a:r>
            <a:r>
              <a:rPr lang="en-US" i="1" dirty="0"/>
              <a:t>x </a:t>
            </a:r>
            <a:r>
              <a:rPr lang="en-US" dirty="0"/>
              <a:t>+ 2) – (8</a:t>
            </a:r>
            <a:r>
              <a:rPr lang="en-US" i="1" dirty="0"/>
              <a:t>x</a:t>
            </a:r>
            <a:r>
              <a:rPr lang="en-US" baseline="30000" dirty="0"/>
              <a:t>5</a:t>
            </a:r>
            <a:r>
              <a:rPr lang="en-US" dirty="0"/>
              <a:t> + 20</a:t>
            </a:r>
            <a:r>
              <a:rPr lang="en-US" i="1" dirty="0"/>
              <a:t>x</a:t>
            </a:r>
            <a:r>
              <a:rPr lang="en-US" baseline="30000" dirty="0"/>
              <a:t>4</a:t>
            </a:r>
            <a:r>
              <a:rPr lang="en-US" dirty="0"/>
              <a:t> </a:t>
            </a:r>
            <a:r>
              <a:rPr lang="en-US" dirty="0" smtClean="0"/>
              <a:t>)</a:t>
            </a:r>
          </a:p>
          <a:p>
            <a:r>
              <a:rPr lang="en-US" dirty="0" smtClean="0"/>
              <a:t>The </a:t>
            </a:r>
            <a:r>
              <a:rPr lang="en-US" dirty="0"/>
              <a:t>expression is simplified to 8</a:t>
            </a:r>
            <a:r>
              <a:rPr lang="en-US" i="1" dirty="0"/>
              <a:t>x</a:t>
            </a:r>
            <a:r>
              <a:rPr lang="en-US" baseline="30000" dirty="0"/>
              <a:t>3</a:t>
            </a:r>
            <a:r>
              <a:rPr lang="en-US" dirty="0"/>
              <a:t> + 6</a:t>
            </a:r>
            <a:r>
              <a:rPr lang="en-US" i="1" dirty="0"/>
              <a:t>x</a:t>
            </a:r>
            <a:r>
              <a:rPr lang="en-US" baseline="30000" dirty="0"/>
              <a:t>2</a:t>
            </a:r>
            <a:r>
              <a:rPr lang="en-US" dirty="0"/>
              <a:t> + 15</a:t>
            </a:r>
            <a:r>
              <a:rPr lang="en-US" i="1" dirty="0"/>
              <a:t>x </a:t>
            </a:r>
            <a:r>
              <a:rPr lang="en-US" dirty="0"/>
              <a:t>+ 6.</a:t>
            </a:r>
          </a:p>
          <a:p>
            <a:r>
              <a:rPr lang="en-US" dirty="0"/>
              <a:t>What is the value of </a:t>
            </a:r>
            <a:r>
              <a:rPr lang="en-US" i="1" dirty="0"/>
              <a:t>m</a:t>
            </a:r>
            <a:r>
              <a:rPr lang="en-US" dirty="0" smtClean="0"/>
              <a:t>?</a:t>
            </a:r>
          </a:p>
          <a:p>
            <a:endParaRPr lang="en-US" dirty="0"/>
          </a:p>
          <a:p>
            <a:pPr marL="342900" indent="-342900">
              <a:buAutoNum type="alphaUcPeriod"/>
            </a:pPr>
            <a:r>
              <a:rPr lang="en-US" dirty="0" smtClean="0"/>
              <a:t>–8</a:t>
            </a:r>
          </a:p>
          <a:p>
            <a:endParaRPr lang="en-US" dirty="0"/>
          </a:p>
          <a:p>
            <a:r>
              <a:rPr lang="en-US" dirty="0"/>
              <a:t>B. –</a:t>
            </a:r>
            <a:r>
              <a:rPr lang="en-US" dirty="0" smtClean="0"/>
              <a:t>4</a:t>
            </a:r>
          </a:p>
          <a:p>
            <a:endParaRPr lang="en-US" dirty="0"/>
          </a:p>
          <a:p>
            <a:r>
              <a:rPr lang="en-US" dirty="0"/>
              <a:t>C. </a:t>
            </a:r>
            <a:r>
              <a:rPr lang="en-US" dirty="0" smtClean="0"/>
              <a:t>4</a:t>
            </a:r>
          </a:p>
          <a:p>
            <a:endParaRPr lang="en-US" dirty="0"/>
          </a:p>
          <a:p>
            <a:r>
              <a:rPr lang="en-US" dirty="0"/>
              <a:t>D. 8</a:t>
            </a:r>
            <a:r>
              <a:rPr lang="en-US" dirty="0" smtClean="0"/>
              <a:t> </a:t>
            </a:r>
            <a:endParaRPr lang="en-US" dirty="0"/>
          </a:p>
        </p:txBody>
      </p:sp>
      <p:sp>
        <p:nvSpPr>
          <p:cNvPr id="2" name="TextBox 1"/>
          <p:cNvSpPr txBox="1"/>
          <p:nvPr/>
        </p:nvSpPr>
        <p:spPr>
          <a:xfrm>
            <a:off x="457200" y="4572001"/>
            <a:ext cx="6248400" cy="2862322"/>
          </a:xfrm>
          <a:prstGeom prst="rect">
            <a:avLst/>
          </a:prstGeom>
          <a:noFill/>
        </p:spPr>
        <p:txBody>
          <a:bodyPr wrap="square" rtlCol="0">
            <a:spAutoFit/>
          </a:bodyPr>
          <a:lstStyle/>
          <a:p>
            <a:r>
              <a:rPr lang="en-US" dirty="0"/>
              <a:t>8</a:t>
            </a:r>
            <a:r>
              <a:rPr lang="en-US" dirty="0" smtClean="0"/>
              <a:t>. </a:t>
            </a:r>
            <a:r>
              <a:rPr lang="en-US" dirty="0"/>
              <a:t>When the expression </a:t>
            </a:r>
            <a:r>
              <a:rPr lang="en-US" i="1" dirty="0"/>
              <a:t>x</a:t>
            </a:r>
            <a:r>
              <a:rPr lang="en-US" baseline="30000" dirty="0"/>
              <a:t>2</a:t>
            </a:r>
            <a:r>
              <a:rPr lang="en-US" dirty="0"/>
              <a:t> – 3</a:t>
            </a:r>
            <a:r>
              <a:rPr lang="en-US" i="1" dirty="0"/>
              <a:t>x </a:t>
            </a:r>
            <a:r>
              <a:rPr lang="en-US" dirty="0"/>
              <a:t>– 18 is </a:t>
            </a:r>
            <a:r>
              <a:rPr lang="en-US" dirty="0" smtClean="0"/>
              <a:t>factored completely</a:t>
            </a:r>
            <a:r>
              <a:rPr lang="en-US" dirty="0"/>
              <a:t>, which is one of its factors</a:t>
            </a:r>
            <a:r>
              <a:rPr lang="en-US" dirty="0" smtClean="0"/>
              <a:t>?</a:t>
            </a:r>
          </a:p>
          <a:p>
            <a:endParaRPr lang="en-US" dirty="0"/>
          </a:p>
          <a:p>
            <a:pPr marL="342900" indent="-342900">
              <a:buAutoNum type="alphaUcPeriod"/>
            </a:pPr>
            <a:r>
              <a:rPr lang="en-US" dirty="0" smtClean="0"/>
              <a:t>(</a:t>
            </a:r>
            <a:r>
              <a:rPr lang="en-US" i="1" dirty="0"/>
              <a:t>x </a:t>
            </a:r>
            <a:r>
              <a:rPr lang="en-US" dirty="0"/>
              <a:t>– 2</a:t>
            </a:r>
            <a:r>
              <a:rPr lang="en-US" dirty="0" smtClean="0"/>
              <a:t>)</a:t>
            </a:r>
          </a:p>
          <a:p>
            <a:endParaRPr lang="en-US" dirty="0"/>
          </a:p>
          <a:p>
            <a:r>
              <a:rPr lang="en-US" dirty="0"/>
              <a:t>B. (</a:t>
            </a:r>
            <a:r>
              <a:rPr lang="en-US" i="1" dirty="0"/>
              <a:t>x </a:t>
            </a:r>
            <a:r>
              <a:rPr lang="en-US" dirty="0"/>
              <a:t>– 3</a:t>
            </a:r>
            <a:r>
              <a:rPr lang="en-US" dirty="0" smtClean="0"/>
              <a:t>)</a:t>
            </a:r>
          </a:p>
          <a:p>
            <a:endParaRPr lang="en-US" dirty="0"/>
          </a:p>
          <a:p>
            <a:r>
              <a:rPr lang="en-US" dirty="0"/>
              <a:t>C. (</a:t>
            </a:r>
            <a:r>
              <a:rPr lang="en-US" i="1" dirty="0"/>
              <a:t>x </a:t>
            </a:r>
            <a:r>
              <a:rPr lang="en-US" dirty="0"/>
              <a:t>– 6</a:t>
            </a:r>
            <a:r>
              <a:rPr lang="en-US" dirty="0" smtClean="0"/>
              <a:t>)</a:t>
            </a:r>
          </a:p>
          <a:p>
            <a:endParaRPr lang="en-US" dirty="0"/>
          </a:p>
          <a:p>
            <a:r>
              <a:rPr lang="en-US" dirty="0"/>
              <a:t>D. (</a:t>
            </a:r>
            <a:r>
              <a:rPr lang="en-US" i="1" dirty="0"/>
              <a:t>x </a:t>
            </a:r>
            <a:r>
              <a:rPr lang="en-US" dirty="0"/>
              <a:t>– 9)</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5</a:t>
            </a:fld>
            <a:endParaRPr lang="en-US"/>
          </a:p>
        </p:txBody>
      </p:sp>
    </p:spTree>
    <p:extLst>
      <p:ext uri="{BB962C8B-B14F-4D97-AF65-F5344CB8AC3E}">
        <p14:creationId xmlns:p14="http://schemas.microsoft.com/office/powerpoint/2010/main" val="33884499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248400" cy="2585323"/>
          </a:xfrm>
          <a:prstGeom prst="rect">
            <a:avLst/>
          </a:prstGeom>
        </p:spPr>
        <p:txBody>
          <a:bodyPr wrap="square">
            <a:spAutoFit/>
          </a:bodyPr>
          <a:lstStyle/>
          <a:p>
            <a:r>
              <a:rPr lang="en-US" dirty="0" smtClean="0"/>
              <a:t>9. </a:t>
            </a:r>
            <a:r>
              <a:rPr lang="en-US" dirty="0"/>
              <a:t>Which is a factor of the trinomial </a:t>
            </a:r>
            <a:r>
              <a:rPr lang="en-US" i="1" dirty="0"/>
              <a:t>x</a:t>
            </a:r>
            <a:r>
              <a:rPr lang="en-US" baseline="30000" dirty="0"/>
              <a:t>2</a:t>
            </a:r>
            <a:r>
              <a:rPr lang="en-US" dirty="0"/>
              <a:t> – 2</a:t>
            </a:r>
            <a:r>
              <a:rPr lang="en-US" i="1" dirty="0"/>
              <a:t>x </a:t>
            </a:r>
            <a:r>
              <a:rPr lang="en-US" dirty="0"/>
              <a:t>– 15</a:t>
            </a:r>
            <a:r>
              <a:rPr lang="en-US" dirty="0" smtClean="0"/>
              <a:t>?</a:t>
            </a:r>
          </a:p>
          <a:p>
            <a:endParaRPr lang="en-US" dirty="0"/>
          </a:p>
          <a:p>
            <a:pPr marL="342900" indent="-342900">
              <a:buAutoNum type="alphaUcPeriod"/>
            </a:pPr>
            <a:r>
              <a:rPr lang="en-US" dirty="0" smtClean="0"/>
              <a:t>(</a:t>
            </a:r>
            <a:r>
              <a:rPr lang="en-US" i="1" dirty="0"/>
              <a:t>x </a:t>
            </a:r>
            <a:r>
              <a:rPr lang="en-US" dirty="0"/>
              <a:t>– 13</a:t>
            </a:r>
            <a:r>
              <a:rPr lang="en-US" dirty="0" smtClean="0"/>
              <a:t>)</a:t>
            </a:r>
          </a:p>
          <a:p>
            <a:endParaRPr lang="en-US" dirty="0"/>
          </a:p>
          <a:p>
            <a:r>
              <a:rPr lang="en-US" dirty="0"/>
              <a:t>B. (</a:t>
            </a:r>
            <a:r>
              <a:rPr lang="en-US" i="1" dirty="0"/>
              <a:t>x </a:t>
            </a:r>
            <a:r>
              <a:rPr lang="en-US" dirty="0"/>
              <a:t>– 5</a:t>
            </a:r>
            <a:r>
              <a:rPr lang="en-US" dirty="0" smtClean="0"/>
              <a:t>)</a:t>
            </a:r>
          </a:p>
          <a:p>
            <a:endParaRPr lang="en-US" dirty="0"/>
          </a:p>
          <a:p>
            <a:r>
              <a:rPr lang="en-US" dirty="0"/>
              <a:t>C. (</a:t>
            </a:r>
            <a:r>
              <a:rPr lang="en-US" i="1" dirty="0"/>
              <a:t>x </a:t>
            </a:r>
            <a:r>
              <a:rPr lang="en-US" dirty="0"/>
              <a:t>+ 5</a:t>
            </a:r>
            <a:r>
              <a:rPr lang="en-US" dirty="0" smtClean="0"/>
              <a:t>)</a:t>
            </a:r>
          </a:p>
          <a:p>
            <a:endParaRPr lang="en-US" dirty="0"/>
          </a:p>
          <a:p>
            <a:r>
              <a:rPr lang="en-US" dirty="0"/>
              <a:t>D. (</a:t>
            </a:r>
            <a:r>
              <a:rPr lang="en-US" i="1" dirty="0"/>
              <a:t>x </a:t>
            </a:r>
            <a:r>
              <a:rPr lang="en-US" dirty="0"/>
              <a:t>+ 13)</a:t>
            </a:r>
            <a:endParaRPr lang="en-US" dirty="0"/>
          </a:p>
        </p:txBody>
      </p:sp>
      <mc:AlternateContent xmlns:mc="http://schemas.openxmlformats.org/markup-compatibility/2006">
        <mc:Choice xmlns:a14="http://schemas.microsoft.com/office/drawing/2010/main" Requires="a14">
          <p:sp>
            <p:nvSpPr>
              <p:cNvPr id="2" name="TextBox 1"/>
              <p:cNvSpPr txBox="1"/>
              <p:nvPr/>
            </p:nvSpPr>
            <p:spPr>
              <a:xfrm>
                <a:off x="457200" y="4572001"/>
                <a:ext cx="6248400" cy="3748783"/>
              </a:xfrm>
              <a:prstGeom prst="rect">
                <a:avLst/>
              </a:prstGeom>
              <a:noFill/>
            </p:spPr>
            <p:txBody>
              <a:bodyPr wrap="square" rtlCol="0">
                <a:spAutoFit/>
              </a:bodyPr>
              <a:lstStyle/>
              <a:p>
                <a:r>
                  <a:rPr lang="en-US" dirty="0" smtClean="0"/>
                  <a:t>10. </a:t>
                </a:r>
                <a:r>
                  <a:rPr lang="en-US" dirty="0"/>
                  <a:t>Simplify</a:t>
                </a:r>
                <a:r>
                  <a:rPr lang="en-US" dirty="0" smtClean="0"/>
                  <a:t>:</a:t>
                </a:r>
              </a:p>
              <a:p>
                <a:r>
                  <a:rPr lang="en-US" dirty="0" smtClean="0"/>
                  <a:t>	</a:t>
                </a:r>
                <a14:m>
                  <m:oMath xmlns:m="http://schemas.openxmlformats.org/officeDocument/2006/math">
                    <m:f>
                      <m:fPr>
                        <m:ctrlPr>
                          <a:rPr lang="en-US" i="1" smtClean="0">
                            <a:latin typeface="Cambria Math"/>
                          </a:rPr>
                        </m:ctrlPr>
                      </m:fPr>
                      <m:num>
                        <m:r>
                          <m:rPr>
                            <m:nor/>
                          </m:rPr>
                          <a:rPr lang="en-US" i="1" dirty="0"/>
                          <m:t>x</m:t>
                        </m:r>
                        <m:r>
                          <m:rPr>
                            <m:nor/>
                          </m:rPr>
                          <a:rPr lang="en-US" baseline="30000" dirty="0"/>
                          <m:t>2</m:t>
                        </m:r>
                        <m:r>
                          <m:rPr>
                            <m:nor/>
                          </m:rPr>
                          <a:rPr lang="en-US" dirty="0"/>
                          <m:t> – 3 </m:t>
                        </m:r>
                        <m:r>
                          <m:rPr>
                            <m:nor/>
                          </m:rPr>
                          <a:rPr lang="en-US" i="1" dirty="0"/>
                          <m:t>x</m:t>
                        </m:r>
                        <m:r>
                          <m:rPr>
                            <m:nor/>
                          </m:rPr>
                          <a:rPr lang="en-US" i="1" dirty="0"/>
                          <m:t> </m:t>
                        </m:r>
                        <m:r>
                          <m:rPr>
                            <m:nor/>
                          </m:rPr>
                          <a:rPr lang="en-US" dirty="0"/>
                          <m:t>– 10</m:t>
                        </m:r>
                      </m:num>
                      <m:den>
                        <m:r>
                          <m:rPr>
                            <m:nor/>
                          </m:rPr>
                          <a:rPr lang="en-US" i="1" dirty="0"/>
                          <m:t>x</m:t>
                        </m:r>
                        <m:r>
                          <m:rPr>
                            <m:nor/>
                          </m:rPr>
                          <a:rPr lang="en-US" baseline="30000" dirty="0"/>
                          <m:t>2</m:t>
                        </m:r>
                        <m:r>
                          <m:rPr>
                            <m:nor/>
                          </m:rPr>
                          <a:rPr lang="en-US" dirty="0"/>
                          <m:t> + 6 </m:t>
                        </m:r>
                        <m:r>
                          <m:rPr>
                            <m:nor/>
                          </m:rPr>
                          <a:rPr lang="en-US" i="1" dirty="0"/>
                          <m:t>x</m:t>
                        </m:r>
                        <m:r>
                          <m:rPr>
                            <m:nor/>
                          </m:rPr>
                          <a:rPr lang="en-US" i="1" dirty="0"/>
                          <m:t> </m:t>
                        </m:r>
                        <m:r>
                          <m:rPr>
                            <m:nor/>
                          </m:rPr>
                          <a:rPr lang="en-US" dirty="0"/>
                          <m:t>+ 8 </m:t>
                        </m:r>
                      </m:den>
                    </m:f>
                  </m:oMath>
                </a14:m>
                <a:r>
                  <a:rPr lang="en-US" dirty="0" smtClean="0"/>
                  <a:t>  </a:t>
                </a:r>
                <a:r>
                  <a:rPr lang="en-US" dirty="0"/>
                  <a:t>; </a:t>
                </a:r>
                <a:r>
                  <a:rPr lang="en-US" i="1" dirty="0"/>
                  <a:t>x </a:t>
                </a:r>
                <a:r>
                  <a:rPr lang="en-US" dirty="0"/>
                  <a:t>≠ –4, –2</a:t>
                </a:r>
              </a:p>
              <a:p>
                <a:endParaRPr lang="en-US" dirty="0"/>
              </a:p>
              <a:p>
                <a:r>
                  <a:rPr lang="en-US" dirty="0" smtClean="0"/>
                  <a:t>A</a:t>
                </a:r>
                <a:r>
                  <a:rPr lang="en-US" dirty="0"/>
                  <a:t>. </a:t>
                </a:r>
                <a14:m>
                  <m:oMath xmlns:m="http://schemas.openxmlformats.org/officeDocument/2006/math">
                    <m:f>
                      <m:fPr>
                        <m:ctrlPr>
                          <a:rPr lang="en-US" i="1" dirty="0" smtClean="0">
                            <a:latin typeface="Cambria Math"/>
                          </a:rPr>
                        </m:ctrlPr>
                      </m:fPr>
                      <m:num>
                        <m:r>
                          <m:rPr>
                            <m:nor/>
                          </m:rPr>
                          <a:rPr lang="en-US" b="0" i="0" dirty="0" smtClean="0">
                            <a:latin typeface="Cambria Math"/>
                          </a:rPr>
                          <m:t>-1</m:t>
                        </m:r>
                      </m:num>
                      <m:den>
                        <m:r>
                          <m:rPr>
                            <m:nor/>
                          </m:rPr>
                          <a:rPr lang="en-US" b="0" i="0" dirty="0" smtClean="0">
                            <a:latin typeface="Cambria Math"/>
                          </a:rPr>
                          <m:t>2</m:t>
                        </m:r>
                      </m:den>
                    </m:f>
                  </m:oMath>
                </a14:m>
                <a:r>
                  <a:rPr lang="en-US" i="1" dirty="0"/>
                  <a:t>x </a:t>
                </a:r>
                <a:r>
                  <a:rPr lang="en-US" dirty="0"/>
                  <a:t> – </a:t>
                </a:r>
                <a14:m>
                  <m:oMath xmlns:m="http://schemas.openxmlformats.org/officeDocument/2006/math">
                    <m:r>
                      <a:rPr lang="en-US" b="0" i="1" smtClean="0">
                        <a:latin typeface="Cambria Math"/>
                      </a:rPr>
                      <m:t> </m:t>
                    </m:r>
                    <m:f>
                      <m:fPr>
                        <m:ctrlPr>
                          <a:rPr lang="en-US" i="1" smtClean="0">
                            <a:latin typeface="Cambria Math"/>
                          </a:rPr>
                        </m:ctrlPr>
                      </m:fPr>
                      <m:num>
                        <m:r>
                          <m:rPr>
                            <m:nor/>
                          </m:rPr>
                          <a:rPr lang="en-US" b="0" i="0" smtClean="0">
                            <a:latin typeface="Cambria Math"/>
                          </a:rPr>
                          <m:t>5</m:t>
                        </m:r>
                      </m:num>
                      <m:den>
                        <m:r>
                          <m:rPr>
                            <m:nor/>
                          </m:rPr>
                          <a:rPr lang="en-US" b="0" i="0" smtClean="0">
                            <a:latin typeface="Cambria Math"/>
                          </a:rPr>
                          <m:t>4</m:t>
                        </m:r>
                      </m:den>
                    </m:f>
                  </m:oMath>
                </a14:m>
                <a:endParaRPr lang="en-US" dirty="0" smtClean="0"/>
              </a:p>
              <a:p>
                <a:endParaRPr lang="en-US" dirty="0" smtClean="0"/>
              </a:p>
              <a:p>
                <a:r>
                  <a:rPr lang="en-US" dirty="0" smtClean="0"/>
                  <a:t>B</a:t>
                </a:r>
                <a:r>
                  <a:rPr lang="en-US" dirty="0"/>
                  <a:t>. </a:t>
                </a:r>
                <a:r>
                  <a:rPr lang="en-US" i="1" dirty="0"/>
                  <a:t>x</a:t>
                </a:r>
                <a:r>
                  <a:rPr lang="en-US" baseline="30000" dirty="0"/>
                  <a:t>2</a:t>
                </a:r>
                <a:r>
                  <a:rPr lang="en-US" dirty="0"/>
                  <a:t> – </a:t>
                </a:r>
                <a14:m>
                  <m:oMath xmlns:m="http://schemas.openxmlformats.org/officeDocument/2006/math">
                    <m:f>
                      <m:fPr>
                        <m:ctrlPr>
                          <a:rPr lang="en-US" i="1" dirty="0">
                            <a:latin typeface="Cambria Math"/>
                          </a:rPr>
                        </m:ctrlPr>
                      </m:fPr>
                      <m:num>
                        <m:r>
                          <m:rPr>
                            <m:nor/>
                          </m:rPr>
                          <a:rPr lang="en-US" dirty="0">
                            <a:latin typeface="Cambria Math"/>
                          </a:rPr>
                          <m:t>1</m:t>
                        </m:r>
                      </m:num>
                      <m:den>
                        <m:r>
                          <m:rPr>
                            <m:nor/>
                          </m:rPr>
                          <a:rPr lang="en-US" dirty="0">
                            <a:latin typeface="Cambria Math"/>
                          </a:rPr>
                          <m:t>2</m:t>
                        </m:r>
                      </m:den>
                    </m:f>
                  </m:oMath>
                </a14:m>
                <a:r>
                  <a:rPr lang="en-US" i="1" dirty="0"/>
                  <a:t>x </a:t>
                </a:r>
                <a:r>
                  <a:rPr lang="en-US" dirty="0"/>
                  <a:t>– </a:t>
                </a:r>
                <a14:m>
                  <m:oMath xmlns:m="http://schemas.openxmlformats.org/officeDocument/2006/math">
                    <m:r>
                      <a:rPr lang="en-US" i="1">
                        <a:latin typeface="Cambria Math"/>
                      </a:rPr>
                      <m:t> </m:t>
                    </m:r>
                    <m:f>
                      <m:fPr>
                        <m:ctrlPr>
                          <a:rPr lang="en-US" i="1">
                            <a:latin typeface="Cambria Math"/>
                          </a:rPr>
                        </m:ctrlPr>
                      </m:fPr>
                      <m:num>
                        <m:r>
                          <m:rPr>
                            <m:nor/>
                          </m:rPr>
                          <a:rPr lang="en-US">
                            <a:latin typeface="Cambria Math"/>
                          </a:rPr>
                          <m:t>5</m:t>
                        </m:r>
                      </m:num>
                      <m:den>
                        <m:r>
                          <m:rPr>
                            <m:nor/>
                          </m:rPr>
                          <a:rPr lang="en-US">
                            <a:latin typeface="Cambria Math"/>
                          </a:rPr>
                          <m:t>4</m:t>
                        </m:r>
                      </m:den>
                    </m:f>
                  </m:oMath>
                </a14:m>
                <a:endParaRPr lang="en-US" dirty="0"/>
              </a:p>
              <a:p>
                <a:endParaRPr lang="en-US" dirty="0" smtClean="0"/>
              </a:p>
              <a:p>
                <a:r>
                  <a:rPr lang="en-US" dirty="0" smtClean="0"/>
                  <a:t>C</a:t>
                </a:r>
                <a:r>
                  <a:rPr lang="en-US" dirty="0"/>
                  <a:t>. </a:t>
                </a:r>
                <a:r>
                  <a:rPr lang="en-US" dirty="0" smtClean="0"/>
                  <a:t>  </a:t>
                </a:r>
                <a14:m>
                  <m:oMath xmlns:m="http://schemas.openxmlformats.org/officeDocument/2006/math">
                    <m:f>
                      <m:fPr>
                        <m:ctrlPr>
                          <a:rPr lang="en-US" i="1" smtClean="0">
                            <a:latin typeface="Cambria Math"/>
                          </a:rPr>
                        </m:ctrlPr>
                      </m:fPr>
                      <m:num>
                        <m:r>
                          <m:rPr>
                            <m:nor/>
                          </m:rPr>
                          <a:rPr lang="en-US" i="1" dirty="0"/>
                          <m:t>x</m:t>
                        </m:r>
                        <m:r>
                          <m:rPr>
                            <m:nor/>
                          </m:rPr>
                          <a:rPr lang="en-US" i="1" dirty="0"/>
                          <m:t> </m:t>
                        </m:r>
                        <m:r>
                          <m:rPr>
                            <m:nor/>
                          </m:rPr>
                          <a:rPr lang="en-US" dirty="0"/>
                          <m:t>– 5</m:t>
                        </m:r>
                      </m:num>
                      <m:den>
                        <m:r>
                          <m:rPr>
                            <m:nor/>
                          </m:rPr>
                          <a:rPr lang="en-US" i="1" dirty="0"/>
                          <m:t>x</m:t>
                        </m:r>
                        <m:r>
                          <m:rPr>
                            <m:nor/>
                          </m:rPr>
                          <a:rPr lang="en-US" i="1" dirty="0"/>
                          <m:t> </m:t>
                        </m:r>
                        <m:r>
                          <m:rPr>
                            <m:nor/>
                          </m:rPr>
                          <a:rPr lang="en-US" dirty="0"/>
                          <m:t>+ 4</m:t>
                        </m:r>
                      </m:den>
                    </m:f>
                  </m:oMath>
                </a14:m>
                <a:endParaRPr lang="en-US" dirty="0" smtClean="0"/>
              </a:p>
              <a:p>
                <a:endParaRPr lang="en-US" dirty="0"/>
              </a:p>
              <a:p>
                <a:r>
                  <a:rPr lang="en-US" dirty="0"/>
                  <a:t>D</a:t>
                </a:r>
                <a:r>
                  <a:rPr lang="en-US" dirty="0" smtClean="0"/>
                  <a:t>.  </a:t>
                </a:r>
                <a14:m>
                  <m:oMath xmlns:m="http://schemas.openxmlformats.org/officeDocument/2006/math">
                    <m:f>
                      <m:fPr>
                        <m:ctrlPr>
                          <a:rPr lang="en-US" i="1">
                            <a:latin typeface="Cambria Math"/>
                          </a:rPr>
                        </m:ctrlPr>
                      </m:fPr>
                      <m:num>
                        <m:r>
                          <m:rPr>
                            <m:nor/>
                          </m:rPr>
                          <a:rPr lang="en-US" i="1" dirty="0"/>
                          <m:t>x</m:t>
                        </m:r>
                        <m:r>
                          <m:rPr>
                            <m:nor/>
                          </m:rPr>
                          <a:rPr lang="en-US" i="1" dirty="0"/>
                          <m:t> </m:t>
                        </m:r>
                        <m:r>
                          <m:rPr>
                            <m:nor/>
                          </m:rPr>
                          <a:rPr lang="en-US" b="0" i="0" dirty="0" smtClean="0"/>
                          <m:t>+</m:t>
                        </m:r>
                        <m:r>
                          <m:rPr>
                            <m:nor/>
                          </m:rPr>
                          <a:rPr lang="en-US" dirty="0"/>
                          <m:t> 5</m:t>
                        </m:r>
                      </m:num>
                      <m:den>
                        <m:r>
                          <m:rPr>
                            <m:nor/>
                          </m:rPr>
                          <a:rPr lang="en-US" i="1" dirty="0"/>
                          <m:t>x</m:t>
                        </m:r>
                        <m:r>
                          <m:rPr>
                            <m:nor/>
                          </m:rPr>
                          <a:rPr lang="en-US" b="0" i="1" dirty="0" smtClean="0"/>
                          <m:t> </m:t>
                        </m:r>
                        <m:r>
                          <m:rPr>
                            <m:nor/>
                          </m:rPr>
                          <a:rPr lang="en-US" dirty="0"/>
                          <m:t>–</m:t>
                        </m:r>
                        <m:r>
                          <m:rPr>
                            <m:nor/>
                          </m:rPr>
                          <a:rPr lang="en-US" b="0" i="0" dirty="0" smtClean="0"/>
                          <m:t> </m:t>
                        </m:r>
                        <m:r>
                          <m:rPr>
                            <m:nor/>
                          </m:rPr>
                          <a:rPr lang="en-US" dirty="0"/>
                          <m:t>4</m:t>
                        </m:r>
                      </m:den>
                    </m:f>
                  </m:oMath>
                </a14:m>
                <a:endParaRPr lang="en-US" baseline="30000" dirty="0"/>
              </a:p>
            </p:txBody>
          </p:sp>
        </mc:Choice>
        <mc:Fallback>
          <p:sp>
            <p:nvSpPr>
              <p:cNvPr id="2" name="TextBox 1"/>
              <p:cNvSpPr txBox="1">
                <a:spLocks noRot="1" noChangeAspect="1" noMove="1" noResize="1" noEditPoints="1" noAdjustHandles="1" noChangeArrowheads="1" noChangeShapeType="1" noTextEdit="1"/>
              </p:cNvSpPr>
              <p:nvPr/>
            </p:nvSpPr>
            <p:spPr>
              <a:xfrm>
                <a:off x="457200" y="4572001"/>
                <a:ext cx="6248400" cy="3748783"/>
              </a:xfrm>
              <a:prstGeom prst="rect">
                <a:avLst/>
              </a:prstGeom>
              <a:blipFill rotWithShape="1">
                <a:blip r:embed="rId3"/>
                <a:stretch>
                  <a:fillRect l="-780" t="-813"/>
                </a:stretch>
              </a:blipFill>
            </p:spPr>
            <p:txBody>
              <a:bodyPr/>
              <a:lstStyle/>
              <a:p>
                <a:r>
                  <a:rPr lang="en-US">
                    <a:noFill/>
                  </a:rPr>
                  <a:t> </a:t>
                </a:r>
              </a:p>
            </p:txBody>
          </p:sp>
        </mc:Fallback>
      </mc:AlternateContent>
      <p:sp>
        <p:nvSpPr>
          <p:cNvPr id="3" name="Slide Number Placeholder 2"/>
          <p:cNvSpPr>
            <a:spLocks noGrp="1"/>
          </p:cNvSpPr>
          <p:nvPr>
            <p:ph type="sldNum" sz="quarter" idx="12"/>
          </p:nvPr>
        </p:nvSpPr>
        <p:spPr/>
        <p:txBody>
          <a:bodyPr/>
          <a:lstStyle/>
          <a:p>
            <a:fld id="{BFF117EF-9718-4423-89B7-490956680319}" type="slidenum">
              <a:rPr lang="en-US" smtClean="0"/>
              <a:t>6</a:t>
            </a:fld>
            <a:endParaRPr lang="en-US"/>
          </a:p>
        </p:txBody>
      </p:sp>
    </p:spTree>
    <p:extLst>
      <p:ext uri="{BB962C8B-B14F-4D97-AF65-F5344CB8AC3E}">
        <p14:creationId xmlns:p14="http://schemas.microsoft.com/office/powerpoint/2010/main" val="28586510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p:cNvSpPr/>
              <p:nvPr/>
            </p:nvSpPr>
            <p:spPr>
              <a:xfrm>
                <a:off x="457200" y="304801"/>
                <a:ext cx="6248400" cy="3499612"/>
              </a:xfrm>
              <a:prstGeom prst="rect">
                <a:avLst/>
              </a:prstGeom>
            </p:spPr>
            <p:txBody>
              <a:bodyPr wrap="square">
                <a:spAutoFit/>
              </a:bodyPr>
              <a:lstStyle/>
              <a:p>
                <a:r>
                  <a:rPr lang="en-US" dirty="0" smtClean="0"/>
                  <a:t>11</a:t>
                </a:r>
                <a:r>
                  <a:rPr lang="en-US" dirty="0"/>
                  <a:t>. Simplify:</a:t>
                </a:r>
              </a:p>
              <a:p>
                <a:r>
                  <a:rPr lang="en-US" dirty="0"/>
                  <a:t>	</a:t>
                </a:r>
                <a14:m>
                  <m:oMath xmlns:m="http://schemas.openxmlformats.org/officeDocument/2006/math">
                    <m:f>
                      <m:fPr>
                        <m:ctrlPr>
                          <a:rPr lang="en-US" i="1">
                            <a:latin typeface="Cambria Math"/>
                          </a:rPr>
                        </m:ctrlPr>
                      </m:fPr>
                      <m:num>
                        <m:r>
                          <m:rPr>
                            <m:nor/>
                          </m:rPr>
                          <a:rPr lang="en-US"/>
                          <m:t>–3</m:t>
                        </m:r>
                        <m:r>
                          <m:rPr>
                            <m:nor/>
                          </m:rPr>
                          <a:rPr lang="en-US" i="1"/>
                          <m:t>x</m:t>
                        </m:r>
                        <m:r>
                          <m:rPr>
                            <m:nor/>
                          </m:rPr>
                          <a:rPr lang="en-US" baseline="30000"/>
                          <m:t>3</m:t>
                        </m:r>
                        <m:r>
                          <m:rPr>
                            <m:nor/>
                          </m:rPr>
                          <a:rPr lang="en-US"/>
                          <m:t> + 9 </m:t>
                        </m:r>
                        <m:r>
                          <m:rPr>
                            <m:nor/>
                          </m:rPr>
                          <a:rPr lang="en-US" i="1"/>
                          <m:t>x</m:t>
                        </m:r>
                        <m:r>
                          <m:rPr>
                            <m:nor/>
                          </m:rPr>
                          <a:rPr lang="en-US" baseline="30000"/>
                          <m:t>2</m:t>
                        </m:r>
                        <m:r>
                          <m:rPr>
                            <m:nor/>
                          </m:rPr>
                          <a:rPr lang="en-US"/>
                          <m:t> + 30</m:t>
                        </m:r>
                        <m:r>
                          <m:rPr>
                            <m:nor/>
                          </m:rPr>
                          <a:rPr lang="en-US" i="1"/>
                          <m:t>x</m:t>
                        </m:r>
                      </m:num>
                      <m:den>
                        <m:r>
                          <m:rPr>
                            <m:nor/>
                          </m:rPr>
                          <a:rPr lang="en-US"/>
                          <m:t>–</m:t>
                        </m:r>
                        <m:r>
                          <m:rPr>
                            <m:nor/>
                          </m:rPr>
                          <a:rPr lang="en-US"/>
                          <m:t>3</m:t>
                        </m:r>
                        <m:r>
                          <m:rPr>
                            <m:nor/>
                          </m:rPr>
                          <a:rPr lang="en-US" i="1"/>
                          <m:t>x</m:t>
                        </m:r>
                        <m:r>
                          <m:rPr>
                            <m:nor/>
                          </m:rPr>
                          <a:rPr lang="en-US" baseline="30000"/>
                          <m:t>3</m:t>
                        </m:r>
                        <m:r>
                          <m:rPr>
                            <m:nor/>
                          </m:rPr>
                          <a:rPr lang="en-US" dirty="0"/>
                          <m:t>–</m:t>
                        </m:r>
                        <m:r>
                          <m:rPr>
                            <m:nor/>
                          </m:rPr>
                          <a:rPr lang="en-US" b="0" i="0" dirty="0" smtClean="0"/>
                          <m:t> 18</m:t>
                        </m:r>
                        <m:r>
                          <m:rPr>
                            <m:nor/>
                          </m:rPr>
                          <a:rPr lang="en-US"/>
                          <m:t> </m:t>
                        </m:r>
                        <m:r>
                          <m:rPr>
                            <m:nor/>
                          </m:rPr>
                          <a:rPr lang="en-US" i="1"/>
                          <m:t>x</m:t>
                        </m:r>
                        <m:r>
                          <m:rPr>
                            <m:nor/>
                          </m:rPr>
                          <a:rPr lang="en-US" baseline="30000"/>
                          <m:t>2</m:t>
                        </m:r>
                        <m:r>
                          <m:rPr>
                            <m:nor/>
                          </m:rPr>
                          <a:rPr lang="en-US"/>
                          <m:t> + </m:t>
                        </m:r>
                        <m:r>
                          <m:rPr>
                            <m:nor/>
                          </m:rPr>
                          <a:rPr lang="en-US" b="0" i="1" smtClean="0"/>
                          <m:t>24</m:t>
                        </m:r>
                        <m:r>
                          <m:rPr>
                            <m:nor/>
                          </m:rPr>
                          <a:rPr lang="en-US" i="1"/>
                          <m:t>x</m:t>
                        </m:r>
                      </m:den>
                    </m:f>
                  </m:oMath>
                </a14:m>
                <a:r>
                  <a:rPr lang="en-US" dirty="0"/>
                  <a:t>  </a:t>
                </a:r>
                <a:r>
                  <a:rPr lang="en-US" dirty="0"/>
                  <a:t>; </a:t>
                </a:r>
                <a:r>
                  <a:rPr lang="en-US" i="1" dirty="0"/>
                  <a:t>x </a:t>
                </a:r>
                <a:r>
                  <a:rPr lang="en-US" dirty="0"/>
                  <a:t>≠ –4, –2, 0</a:t>
                </a:r>
              </a:p>
              <a:p>
                <a:r>
                  <a:rPr lang="en-US" dirty="0"/>
                  <a:t>A</a:t>
                </a:r>
                <a:r>
                  <a:rPr lang="en-US" dirty="0"/>
                  <a:t>. </a:t>
                </a:r>
                <a14:m>
                  <m:oMath xmlns:m="http://schemas.openxmlformats.org/officeDocument/2006/math">
                    <m:f>
                      <m:fPr>
                        <m:ctrlPr>
                          <a:rPr lang="en-US" i="1" dirty="0">
                            <a:latin typeface="Cambria Math"/>
                          </a:rPr>
                        </m:ctrlPr>
                      </m:fPr>
                      <m:num>
                        <m:r>
                          <m:rPr>
                            <m:nor/>
                          </m:rPr>
                          <a:rPr lang="en-US" dirty="0">
                            <a:latin typeface="Cambria Math"/>
                          </a:rPr>
                          <m:t>−1</m:t>
                        </m:r>
                      </m:num>
                      <m:den>
                        <m:r>
                          <m:rPr>
                            <m:nor/>
                          </m:rPr>
                          <a:rPr lang="en-US" dirty="0">
                            <a:latin typeface="Cambria Math"/>
                          </a:rPr>
                          <m:t>2</m:t>
                        </m:r>
                      </m:den>
                    </m:f>
                  </m:oMath>
                </a14:m>
                <a:r>
                  <a:rPr lang="en-US" i="1" dirty="0" smtClean="0"/>
                  <a:t>x</a:t>
                </a:r>
                <a:r>
                  <a:rPr lang="en-US" i="1" baseline="30000" dirty="0" smtClean="0"/>
                  <a:t>2</a:t>
                </a:r>
                <a:r>
                  <a:rPr lang="en-US" i="1" dirty="0" smtClean="0"/>
                  <a:t> </a:t>
                </a:r>
                <a:r>
                  <a:rPr lang="en-US" dirty="0" smtClean="0"/>
                  <a:t> </a:t>
                </a:r>
                <a:r>
                  <a:rPr lang="en-US" dirty="0"/>
                  <a:t>– </a:t>
                </a:r>
                <a14:m>
                  <m:oMath xmlns:m="http://schemas.openxmlformats.org/officeDocument/2006/math">
                    <m:r>
                      <a:rPr lang="en-US" i="1">
                        <a:latin typeface="Cambria Math"/>
                      </a:rPr>
                      <m:t> </m:t>
                    </m:r>
                    <m:f>
                      <m:fPr>
                        <m:ctrlPr>
                          <a:rPr lang="en-US" i="1">
                            <a:latin typeface="Cambria Math"/>
                          </a:rPr>
                        </m:ctrlPr>
                      </m:fPr>
                      <m:num>
                        <m:r>
                          <m:rPr>
                            <m:nor/>
                          </m:rPr>
                          <a:rPr lang="en-US">
                            <a:latin typeface="Cambria Math"/>
                          </a:rPr>
                          <m:t>5</m:t>
                        </m:r>
                      </m:num>
                      <m:den>
                        <m:r>
                          <m:rPr>
                            <m:nor/>
                          </m:rPr>
                          <a:rPr lang="en-US">
                            <a:latin typeface="Cambria Math"/>
                          </a:rPr>
                          <m:t>4</m:t>
                        </m:r>
                      </m:den>
                    </m:f>
                  </m:oMath>
                </a14:m>
                <a:r>
                  <a:rPr lang="en-US" dirty="0" smtClean="0"/>
                  <a:t>x</a:t>
                </a:r>
                <a:endParaRPr lang="en-US" dirty="0"/>
              </a:p>
              <a:p>
                <a:endParaRPr lang="en-US" dirty="0"/>
              </a:p>
              <a:p>
                <a:r>
                  <a:rPr lang="en-US" dirty="0"/>
                  <a:t>B</a:t>
                </a:r>
                <a:r>
                  <a:rPr lang="en-US" dirty="0"/>
                  <a:t>. </a:t>
                </a:r>
                <a:r>
                  <a:rPr lang="en-US" i="1" dirty="0" smtClean="0"/>
                  <a:t>x</a:t>
                </a:r>
                <a:r>
                  <a:rPr lang="en-US" i="1" baseline="30000" dirty="0" smtClean="0"/>
                  <a:t>3</a:t>
                </a:r>
                <a:r>
                  <a:rPr lang="en-US" dirty="0" smtClean="0"/>
                  <a:t> </a:t>
                </a:r>
                <a:r>
                  <a:rPr lang="en-US" dirty="0"/>
                  <a:t>– </a:t>
                </a:r>
                <a14:m>
                  <m:oMath xmlns:m="http://schemas.openxmlformats.org/officeDocument/2006/math">
                    <m:f>
                      <m:fPr>
                        <m:ctrlPr>
                          <a:rPr lang="en-US" i="1" dirty="0">
                            <a:latin typeface="Cambria Math"/>
                          </a:rPr>
                        </m:ctrlPr>
                      </m:fPr>
                      <m:num>
                        <m:r>
                          <m:rPr>
                            <m:nor/>
                          </m:rPr>
                          <a:rPr lang="en-US" dirty="0">
                            <a:latin typeface="Cambria Math"/>
                          </a:rPr>
                          <m:t>1</m:t>
                        </m:r>
                      </m:num>
                      <m:den>
                        <m:r>
                          <m:rPr>
                            <m:nor/>
                          </m:rPr>
                          <a:rPr lang="en-US" dirty="0">
                            <a:latin typeface="Cambria Math"/>
                          </a:rPr>
                          <m:t>2</m:t>
                        </m:r>
                      </m:den>
                    </m:f>
                  </m:oMath>
                </a14:m>
                <a:r>
                  <a:rPr lang="en-US" i="1" dirty="0" smtClean="0"/>
                  <a:t>x</a:t>
                </a:r>
                <a:r>
                  <a:rPr lang="en-US" i="1" baseline="30000" dirty="0" smtClean="0"/>
                  <a:t>2</a:t>
                </a:r>
                <a:r>
                  <a:rPr lang="en-US" i="1" dirty="0" smtClean="0"/>
                  <a:t> </a:t>
                </a:r>
                <a:r>
                  <a:rPr lang="en-US" dirty="0"/>
                  <a:t>– </a:t>
                </a:r>
                <a14:m>
                  <m:oMath xmlns:m="http://schemas.openxmlformats.org/officeDocument/2006/math">
                    <m:r>
                      <a:rPr lang="en-US" i="1">
                        <a:latin typeface="Cambria Math"/>
                      </a:rPr>
                      <m:t> </m:t>
                    </m:r>
                    <m:f>
                      <m:fPr>
                        <m:ctrlPr>
                          <a:rPr lang="en-US" i="1">
                            <a:latin typeface="Cambria Math"/>
                          </a:rPr>
                        </m:ctrlPr>
                      </m:fPr>
                      <m:num>
                        <m:r>
                          <m:rPr>
                            <m:nor/>
                          </m:rPr>
                          <a:rPr lang="en-US">
                            <a:latin typeface="Cambria Math"/>
                          </a:rPr>
                          <m:t>5</m:t>
                        </m:r>
                      </m:num>
                      <m:den>
                        <m:r>
                          <m:rPr>
                            <m:nor/>
                          </m:rPr>
                          <a:rPr lang="en-US">
                            <a:latin typeface="Cambria Math"/>
                          </a:rPr>
                          <m:t>4</m:t>
                        </m:r>
                      </m:den>
                    </m:f>
                  </m:oMath>
                </a14:m>
                <a:r>
                  <a:rPr lang="en-US" i="1" dirty="0" smtClean="0"/>
                  <a:t>x</a:t>
                </a:r>
                <a:endParaRPr lang="en-US" i="1" dirty="0"/>
              </a:p>
              <a:p>
                <a:endParaRPr lang="en-US" dirty="0"/>
              </a:p>
              <a:p>
                <a:r>
                  <a:rPr lang="en-US" dirty="0"/>
                  <a:t>C</a:t>
                </a:r>
                <a:r>
                  <a:rPr lang="en-US" dirty="0"/>
                  <a:t>. </a:t>
                </a:r>
                <a:r>
                  <a:rPr lang="en-US" dirty="0" smtClean="0"/>
                  <a:t>  </a:t>
                </a:r>
                <a14:m>
                  <m:oMath xmlns:m="http://schemas.openxmlformats.org/officeDocument/2006/math">
                    <m:f>
                      <m:fPr>
                        <m:ctrlPr>
                          <a:rPr lang="en-US" i="1">
                            <a:latin typeface="Cambria Math"/>
                          </a:rPr>
                        </m:ctrlPr>
                      </m:fPr>
                      <m:num>
                        <m:r>
                          <m:rPr>
                            <m:nor/>
                          </m:rPr>
                          <a:rPr lang="en-US" i="1" dirty="0"/>
                          <m:t>x</m:t>
                        </m:r>
                        <m:r>
                          <m:rPr>
                            <m:nor/>
                          </m:rPr>
                          <a:rPr lang="en-US" i="1" dirty="0"/>
                          <m:t> </m:t>
                        </m:r>
                        <m:r>
                          <m:rPr>
                            <m:nor/>
                          </m:rPr>
                          <a:rPr lang="en-US" dirty="0"/>
                          <m:t>+ 5</m:t>
                        </m:r>
                      </m:num>
                      <m:den>
                        <m:r>
                          <m:rPr>
                            <m:nor/>
                          </m:rPr>
                          <a:rPr lang="en-US" i="1" dirty="0"/>
                          <m:t>x</m:t>
                        </m:r>
                        <m:r>
                          <m:rPr>
                            <m:nor/>
                          </m:rPr>
                          <a:rPr lang="en-US" i="1" dirty="0"/>
                          <m:t> </m:t>
                        </m:r>
                        <m:r>
                          <m:rPr>
                            <m:nor/>
                          </m:rPr>
                          <a:rPr lang="en-US" dirty="0"/>
                          <m:t>– 4</m:t>
                        </m:r>
                      </m:den>
                    </m:f>
                  </m:oMath>
                </a14:m>
                <a:endParaRPr lang="en-US" dirty="0"/>
              </a:p>
              <a:p>
                <a:endParaRPr lang="en-US" dirty="0"/>
              </a:p>
              <a:p>
                <a:r>
                  <a:rPr lang="en-US" dirty="0"/>
                  <a:t>D</a:t>
                </a:r>
                <a:r>
                  <a:rPr lang="en-US" dirty="0"/>
                  <a:t>.</a:t>
                </a:r>
                <a:r>
                  <a:rPr lang="en-US" dirty="0" smtClean="0"/>
                  <a:t>  </a:t>
                </a:r>
                <a14:m>
                  <m:oMath xmlns:m="http://schemas.openxmlformats.org/officeDocument/2006/math">
                    <m:f>
                      <m:fPr>
                        <m:ctrlPr>
                          <a:rPr lang="en-US" i="1">
                            <a:latin typeface="Cambria Math"/>
                          </a:rPr>
                        </m:ctrlPr>
                      </m:fPr>
                      <m:num>
                        <m:r>
                          <m:rPr>
                            <m:nor/>
                          </m:rPr>
                          <a:rPr lang="en-US" i="1" dirty="0"/>
                          <m:t>x</m:t>
                        </m:r>
                        <m:r>
                          <m:rPr>
                            <m:nor/>
                          </m:rPr>
                          <a:rPr lang="en-US" i="1" dirty="0"/>
                          <m:t> </m:t>
                        </m:r>
                        <m:r>
                          <m:rPr>
                            <m:nor/>
                          </m:rPr>
                          <a:rPr lang="en-US" dirty="0"/>
                          <m:t>– 5</m:t>
                        </m:r>
                      </m:num>
                      <m:den>
                        <m:r>
                          <m:rPr>
                            <m:nor/>
                          </m:rPr>
                          <a:rPr lang="en-US" i="1" dirty="0"/>
                          <m:t>x</m:t>
                        </m:r>
                        <m:r>
                          <m:rPr>
                            <m:nor/>
                          </m:rPr>
                          <a:rPr lang="en-US" i="1" dirty="0"/>
                          <m:t> </m:t>
                        </m:r>
                        <m:r>
                          <m:rPr>
                            <m:nor/>
                          </m:rPr>
                          <a:rPr lang="en-US" dirty="0"/>
                          <m:t>+ 4</m:t>
                        </m:r>
                      </m:den>
                    </m:f>
                  </m:oMath>
                </a14:m>
                <a:endParaRPr lang="en-US" dirty="0"/>
              </a:p>
            </p:txBody>
          </p:sp>
        </mc:Choice>
        <mc:Fallback>
          <p:sp>
            <p:nvSpPr>
              <p:cNvPr id="4" name="Rectangle 3"/>
              <p:cNvSpPr>
                <a:spLocks noRot="1" noChangeAspect="1" noMove="1" noResize="1" noEditPoints="1" noAdjustHandles="1" noChangeArrowheads="1" noChangeShapeType="1" noTextEdit="1"/>
              </p:cNvSpPr>
              <p:nvPr/>
            </p:nvSpPr>
            <p:spPr>
              <a:xfrm>
                <a:off x="457200" y="304801"/>
                <a:ext cx="6248400" cy="3499612"/>
              </a:xfrm>
              <a:prstGeom prst="rect">
                <a:avLst/>
              </a:prstGeom>
              <a:blipFill rotWithShape="1">
                <a:blip r:embed="rId3"/>
                <a:stretch>
                  <a:fillRect l="-780" t="-871" b="-348"/>
                </a:stretch>
              </a:blipFill>
            </p:spPr>
            <p:txBody>
              <a:bodyPr/>
              <a:lstStyle/>
              <a:p>
                <a:r>
                  <a:rPr lang="en-US">
                    <a:noFill/>
                  </a:rPr>
                  <a:t> </a:t>
                </a:r>
              </a:p>
            </p:txBody>
          </p:sp>
        </mc:Fallback>
      </mc:AlternateContent>
      <p:sp>
        <p:nvSpPr>
          <p:cNvPr id="2" name="TextBox 1"/>
          <p:cNvSpPr txBox="1"/>
          <p:nvPr/>
        </p:nvSpPr>
        <p:spPr>
          <a:xfrm>
            <a:off x="457200" y="4572001"/>
            <a:ext cx="6248400" cy="369332"/>
          </a:xfrm>
          <a:prstGeom prst="rect">
            <a:avLst/>
          </a:prstGeom>
          <a:noFill/>
        </p:spPr>
        <p:txBody>
          <a:bodyPr wrap="square" rtlCol="0">
            <a:spAutoFit/>
          </a:bodyPr>
          <a:lstStyle/>
          <a:p>
            <a:r>
              <a:rPr lang="en-US" dirty="0" smtClean="0"/>
              <a:t> </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7</a:t>
            </a:fld>
            <a:endParaRPr lang="en-US"/>
          </a:p>
        </p:txBody>
      </p:sp>
    </p:spTree>
    <p:extLst>
      <p:ext uri="{BB962C8B-B14F-4D97-AF65-F5344CB8AC3E}">
        <p14:creationId xmlns:p14="http://schemas.microsoft.com/office/powerpoint/2010/main" val="3296816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2032000"/>
            <a:ext cx="5257800" cy="369332"/>
          </a:xfrm>
          <a:prstGeom prst="rect">
            <a:avLst/>
          </a:prstGeom>
          <a:noFill/>
        </p:spPr>
        <p:txBody>
          <a:bodyPr wrap="square" rtlCol="0">
            <a:spAutoFit/>
          </a:bodyPr>
          <a:lstStyle/>
          <a:p>
            <a:pPr algn="ctr"/>
            <a:r>
              <a:rPr lang="en-US" dirty="0" smtClean="0"/>
              <a:t>A1.1.2 Linear Equations</a:t>
            </a:r>
            <a:endParaRPr lang="en-US" dirty="0"/>
          </a:p>
        </p:txBody>
      </p:sp>
      <p:sp>
        <p:nvSpPr>
          <p:cNvPr id="3" name="Slide Number Placeholder 2"/>
          <p:cNvSpPr>
            <a:spLocks noGrp="1"/>
          </p:cNvSpPr>
          <p:nvPr>
            <p:ph type="sldNum" sz="quarter" idx="12"/>
          </p:nvPr>
        </p:nvSpPr>
        <p:spPr/>
        <p:txBody>
          <a:bodyPr/>
          <a:lstStyle/>
          <a:p>
            <a:fld id="{BFF117EF-9718-4423-89B7-490956680319}" type="slidenum">
              <a:rPr lang="en-US" smtClean="0"/>
              <a:t>8</a:t>
            </a:fld>
            <a:endParaRPr lang="en-US"/>
          </a:p>
        </p:txBody>
      </p:sp>
    </p:spTree>
    <p:extLst>
      <p:ext uri="{BB962C8B-B14F-4D97-AF65-F5344CB8AC3E}">
        <p14:creationId xmlns:p14="http://schemas.microsoft.com/office/powerpoint/2010/main" val="34341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04801"/>
            <a:ext cx="6248400" cy="3139321"/>
          </a:xfrm>
          <a:prstGeom prst="rect">
            <a:avLst/>
          </a:prstGeom>
        </p:spPr>
        <p:txBody>
          <a:bodyPr wrap="square">
            <a:spAutoFit/>
          </a:bodyPr>
          <a:lstStyle/>
          <a:p>
            <a:r>
              <a:rPr lang="en-US" dirty="0" smtClean="0"/>
              <a:t>12</a:t>
            </a:r>
            <a:r>
              <a:rPr lang="en-US" dirty="0" smtClean="0"/>
              <a:t>. </a:t>
            </a:r>
            <a:r>
              <a:rPr lang="en-US" dirty="0"/>
              <a:t>Jenny has a job that pays her $8 per hour </a:t>
            </a:r>
            <a:r>
              <a:rPr lang="en-US" dirty="0" smtClean="0"/>
              <a:t>plus tips </a:t>
            </a:r>
            <a:r>
              <a:rPr lang="en-US" dirty="0"/>
              <a:t>(</a:t>
            </a:r>
            <a:r>
              <a:rPr lang="en-US" i="1" dirty="0"/>
              <a:t>t</a:t>
            </a:r>
            <a:r>
              <a:rPr lang="en-US" dirty="0"/>
              <a:t>). Jenny worked for 4 hours on Monday </a:t>
            </a:r>
            <a:r>
              <a:rPr lang="en-US" dirty="0" smtClean="0"/>
              <a:t>and made </a:t>
            </a:r>
            <a:r>
              <a:rPr lang="en-US" dirty="0"/>
              <a:t>$65 in all. Which equation could be used </a:t>
            </a:r>
            <a:r>
              <a:rPr lang="en-US" dirty="0" smtClean="0"/>
              <a:t>to find </a:t>
            </a:r>
            <a:r>
              <a:rPr lang="en-US" i="1" dirty="0"/>
              <a:t>t</a:t>
            </a:r>
            <a:r>
              <a:rPr lang="en-US" dirty="0"/>
              <a:t>, the amount Jenny made in tips</a:t>
            </a:r>
            <a:r>
              <a:rPr lang="en-US" dirty="0" smtClean="0"/>
              <a:t>?</a:t>
            </a:r>
          </a:p>
          <a:p>
            <a:endParaRPr lang="en-US" dirty="0"/>
          </a:p>
          <a:p>
            <a:r>
              <a:rPr lang="en-US" dirty="0" smtClean="0"/>
              <a:t>A. 65 </a:t>
            </a:r>
            <a:r>
              <a:rPr lang="en-US" dirty="0"/>
              <a:t>= 4</a:t>
            </a:r>
            <a:r>
              <a:rPr lang="en-US" i="1" dirty="0"/>
              <a:t>t </a:t>
            </a:r>
            <a:r>
              <a:rPr lang="en-US" dirty="0"/>
              <a:t>+ </a:t>
            </a:r>
            <a:r>
              <a:rPr lang="en-US" dirty="0" smtClean="0"/>
              <a:t>8</a:t>
            </a:r>
          </a:p>
          <a:p>
            <a:endParaRPr lang="en-US" dirty="0"/>
          </a:p>
          <a:p>
            <a:r>
              <a:rPr lang="en-US" dirty="0"/>
              <a:t>B. 65 = 8</a:t>
            </a:r>
            <a:r>
              <a:rPr lang="en-US" i="1" dirty="0"/>
              <a:t>t </a:t>
            </a:r>
            <a:r>
              <a:rPr lang="en-US" dirty="0"/>
              <a:t>÷ </a:t>
            </a:r>
            <a:r>
              <a:rPr lang="en-US" dirty="0" smtClean="0"/>
              <a:t>4</a:t>
            </a:r>
          </a:p>
          <a:p>
            <a:endParaRPr lang="en-US" dirty="0"/>
          </a:p>
          <a:p>
            <a:r>
              <a:rPr lang="en-US" dirty="0"/>
              <a:t>C. 65 = 8</a:t>
            </a:r>
            <a:r>
              <a:rPr lang="en-US" i="1" dirty="0"/>
              <a:t>t </a:t>
            </a:r>
            <a:r>
              <a:rPr lang="en-US" dirty="0"/>
              <a:t>+ </a:t>
            </a:r>
            <a:r>
              <a:rPr lang="en-US" dirty="0" smtClean="0"/>
              <a:t>4</a:t>
            </a:r>
          </a:p>
          <a:p>
            <a:endParaRPr lang="en-US" dirty="0"/>
          </a:p>
          <a:p>
            <a:r>
              <a:rPr lang="en-US" dirty="0"/>
              <a:t>D. 65 = 8(4) + </a:t>
            </a:r>
            <a:r>
              <a:rPr lang="en-US" i="1" dirty="0"/>
              <a:t>t</a:t>
            </a:r>
            <a:r>
              <a:rPr lang="en-US" dirty="0" smtClean="0"/>
              <a:t> </a:t>
            </a:r>
            <a:endParaRPr lang="en-US" dirty="0"/>
          </a:p>
        </p:txBody>
      </p:sp>
      <p:sp>
        <p:nvSpPr>
          <p:cNvPr id="2" name="TextBox 1"/>
          <p:cNvSpPr txBox="1"/>
          <p:nvPr/>
        </p:nvSpPr>
        <p:spPr>
          <a:xfrm>
            <a:off x="440094" y="3733800"/>
            <a:ext cx="6248400" cy="5078313"/>
          </a:xfrm>
          <a:prstGeom prst="rect">
            <a:avLst/>
          </a:prstGeom>
          <a:noFill/>
        </p:spPr>
        <p:txBody>
          <a:bodyPr wrap="square" rtlCol="0">
            <a:spAutoFit/>
          </a:bodyPr>
          <a:lstStyle/>
          <a:p>
            <a:r>
              <a:rPr lang="en-US" dirty="0" smtClean="0"/>
              <a:t>13. </a:t>
            </a:r>
            <a:r>
              <a:rPr lang="en-US" dirty="0"/>
              <a:t>One of the steps Jamie used to solve an equation </a:t>
            </a:r>
            <a:r>
              <a:rPr lang="en-US" dirty="0" smtClean="0"/>
              <a:t>is shown </a:t>
            </a:r>
            <a:r>
              <a:rPr lang="en-US" dirty="0"/>
              <a:t>below.</a:t>
            </a:r>
          </a:p>
          <a:p>
            <a:r>
              <a:rPr lang="en-US" dirty="0" smtClean="0"/>
              <a:t>		–</a:t>
            </a:r>
            <a:r>
              <a:rPr lang="en-US" dirty="0"/>
              <a:t>5(3</a:t>
            </a:r>
            <a:r>
              <a:rPr lang="en-US" i="1" dirty="0"/>
              <a:t>x </a:t>
            </a:r>
            <a:r>
              <a:rPr lang="en-US" dirty="0"/>
              <a:t>+ 7) = 10</a:t>
            </a:r>
          </a:p>
          <a:p>
            <a:r>
              <a:rPr lang="en-US" dirty="0" smtClean="0"/>
              <a:t>		–</a:t>
            </a:r>
            <a:r>
              <a:rPr lang="en-US" dirty="0"/>
              <a:t>15</a:t>
            </a:r>
            <a:r>
              <a:rPr lang="en-US" i="1" dirty="0"/>
              <a:t>x </a:t>
            </a:r>
            <a:r>
              <a:rPr lang="en-US" dirty="0"/>
              <a:t>+ –35 = 10</a:t>
            </a:r>
          </a:p>
          <a:p>
            <a:r>
              <a:rPr lang="en-US" dirty="0"/>
              <a:t>Which statements describe the procedure </a:t>
            </a:r>
            <a:r>
              <a:rPr lang="en-US" dirty="0" smtClean="0"/>
              <a:t>Jamie used </a:t>
            </a:r>
            <a:r>
              <a:rPr lang="en-US" dirty="0"/>
              <a:t>in this step and identify the property </a:t>
            </a:r>
            <a:r>
              <a:rPr lang="en-US" dirty="0" smtClean="0"/>
              <a:t>that justifies </a:t>
            </a:r>
            <a:r>
              <a:rPr lang="en-US" dirty="0"/>
              <a:t>the procedure</a:t>
            </a:r>
            <a:r>
              <a:rPr lang="en-US" dirty="0" smtClean="0"/>
              <a:t>?</a:t>
            </a:r>
          </a:p>
          <a:p>
            <a:endParaRPr lang="en-US" dirty="0"/>
          </a:p>
          <a:p>
            <a:r>
              <a:rPr lang="en-US" dirty="0" smtClean="0"/>
              <a:t>A. Jamie </a:t>
            </a:r>
            <a:r>
              <a:rPr lang="en-US" dirty="0"/>
              <a:t>added –5 and 3</a:t>
            </a:r>
            <a:r>
              <a:rPr lang="en-US" i="1" dirty="0"/>
              <a:t>x </a:t>
            </a:r>
            <a:r>
              <a:rPr lang="en-US" dirty="0"/>
              <a:t>to eliminate </a:t>
            </a:r>
            <a:r>
              <a:rPr lang="en-US" dirty="0" smtClean="0"/>
              <a:t>the parentheses</a:t>
            </a:r>
            <a:r>
              <a:rPr lang="en-US" dirty="0"/>
              <a:t>. This procedure is justified by </a:t>
            </a:r>
            <a:r>
              <a:rPr lang="en-US" dirty="0" smtClean="0"/>
              <a:t>the associative </a:t>
            </a:r>
            <a:r>
              <a:rPr lang="en-US" dirty="0"/>
              <a:t>property</a:t>
            </a:r>
            <a:r>
              <a:rPr lang="en-US" dirty="0" smtClean="0"/>
              <a:t>.</a:t>
            </a:r>
          </a:p>
          <a:p>
            <a:endParaRPr lang="en-US" dirty="0"/>
          </a:p>
          <a:p>
            <a:r>
              <a:rPr lang="en-US" dirty="0"/>
              <a:t>B. Jamie added –5 and 3</a:t>
            </a:r>
            <a:r>
              <a:rPr lang="en-US" i="1" dirty="0"/>
              <a:t>x </a:t>
            </a:r>
            <a:r>
              <a:rPr lang="en-US" dirty="0"/>
              <a:t>to eliminate </a:t>
            </a:r>
            <a:r>
              <a:rPr lang="en-US" dirty="0" smtClean="0"/>
              <a:t>the parentheses</a:t>
            </a:r>
            <a:r>
              <a:rPr lang="en-US" dirty="0"/>
              <a:t>. This procedure is justified by </a:t>
            </a:r>
            <a:r>
              <a:rPr lang="en-US" dirty="0" smtClean="0"/>
              <a:t>the distributive </a:t>
            </a:r>
            <a:r>
              <a:rPr lang="en-US" dirty="0"/>
              <a:t>property</a:t>
            </a:r>
            <a:r>
              <a:rPr lang="en-US" dirty="0" smtClean="0"/>
              <a:t>.</a:t>
            </a:r>
          </a:p>
          <a:p>
            <a:endParaRPr lang="en-US" dirty="0"/>
          </a:p>
          <a:p>
            <a:r>
              <a:rPr lang="en-US" dirty="0"/>
              <a:t>C. Jamie multiplied 3</a:t>
            </a:r>
            <a:r>
              <a:rPr lang="en-US" i="1" dirty="0"/>
              <a:t>x </a:t>
            </a:r>
            <a:r>
              <a:rPr lang="en-US" dirty="0"/>
              <a:t>and 7 by –5 to eliminate </a:t>
            </a:r>
            <a:r>
              <a:rPr lang="en-US" dirty="0" smtClean="0"/>
              <a:t>the parentheses</a:t>
            </a:r>
            <a:r>
              <a:rPr lang="en-US" dirty="0"/>
              <a:t>. This procedure is justified by </a:t>
            </a:r>
            <a:r>
              <a:rPr lang="en-US" dirty="0" smtClean="0"/>
              <a:t>the associative </a:t>
            </a:r>
            <a:r>
              <a:rPr lang="en-US" dirty="0"/>
              <a:t>property</a:t>
            </a:r>
            <a:r>
              <a:rPr lang="en-US" dirty="0" smtClean="0"/>
              <a:t>.</a:t>
            </a:r>
          </a:p>
          <a:p>
            <a:endParaRPr lang="en-US" dirty="0"/>
          </a:p>
          <a:p>
            <a:r>
              <a:rPr lang="en-US" dirty="0"/>
              <a:t>D. Jamie multiplied 3</a:t>
            </a:r>
            <a:r>
              <a:rPr lang="en-US" i="1" dirty="0"/>
              <a:t>x </a:t>
            </a:r>
            <a:r>
              <a:rPr lang="en-US" dirty="0"/>
              <a:t>and 7 by –5 to eliminate </a:t>
            </a:r>
            <a:r>
              <a:rPr lang="en-US" dirty="0" smtClean="0"/>
              <a:t>the parentheses</a:t>
            </a:r>
            <a:r>
              <a:rPr lang="en-US" dirty="0"/>
              <a:t>. This procedure is justified by </a:t>
            </a:r>
            <a:r>
              <a:rPr lang="en-US" dirty="0" smtClean="0"/>
              <a:t>the distributive </a:t>
            </a:r>
            <a:r>
              <a:rPr lang="en-US" dirty="0"/>
              <a:t>property.</a:t>
            </a:r>
            <a:r>
              <a:rPr lang="en-US" dirty="0" smtClean="0"/>
              <a:t> </a:t>
            </a:r>
            <a:endParaRPr lang="en-US" baseline="30000" dirty="0"/>
          </a:p>
        </p:txBody>
      </p:sp>
      <p:sp>
        <p:nvSpPr>
          <p:cNvPr id="3" name="Slide Number Placeholder 2"/>
          <p:cNvSpPr>
            <a:spLocks noGrp="1"/>
          </p:cNvSpPr>
          <p:nvPr>
            <p:ph type="sldNum" sz="quarter" idx="12"/>
          </p:nvPr>
        </p:nvSpPr>
        <p:spPr/>
        <p:txBody>
          <a:bodyPr/>
          <a:lstStyle/>
          <a:p>
            <a:fld id="{BFF117EF-9718-4423-89B7-490956680319}" type="slidenum">
              <a:rPr lang="en-US" smtClean="0"/>
              <a:t>9</a:t>
            </a:fld>
            <a:endParaRPr lang="en-US"/>
          </a:p>
        </p:txBody>
      </p:sp>
    </p:spTree>
    <p:extLst>
      <p:ext uri="{BB962C8B-B14F-4D97-AF65-F5344CB8AC3E}">
        <p14:creationId xmlns:p14="http://schemas.microsoft.com/office/powerpoint/2010/main" val="3479578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TotalTime>
  <Words>570</Words>
  <Application>Microsoft Office PowerPoint</Application>
  <PresentationFormat>On-screen Show (4:3)</PresentationFormat>
  <Paragraphs>191</Paragraphs>
  <Slides>12</Slides>
  <Notes>9</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26</cp:revision>
  <cp:lastPrinted>2012-11-21T12:45:51Z</cp:lastPrinted>
  <dcterms:created xsi:type="dcterms:W3CDTF">2012-11-20T18:47:18Z</dcterms:created>
  <dcterms:modified xsi:type="dcterms:W3CDTF">2012-11-21T13:52:16Z</dcterms:modified>
</cp:coreProperties>
</file>